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56"/>
  </p:notesMasterIdLst>
  <p:sldIdLst>
    <p:sldId id="256" r:id="rId2"/>
    <p:sldId id="257" r:id="rId3"/>
    <p:sldId id="290" r:id="rId4"/>
    <p:sldId id="289" r:id="rId5"/>
    <p:sldId id="288" r:id="rId6"/>
    <p:sldId id="259" r:id="rId7"/>
    <p:sldId id="260" r:id="rId8"/>
    <p:sldId id="269" r:id="rId9"/>
    <p:sldId id="270" r:id="rId10"/>
    <p:sldId id="271" r:id="rId11"/>
    <p:sldId id="320" r:id="rId12"/>
    <p:sldId id="321" r:id="rId13"/>
    <p:sldId id="322" r:id="rId14"/>
    <p:sldId id="323" r:id="rId15"/>
    <p:sldId id="324" r:id="rId16"/>
    <p:sldId id="325" r:id="rId17"/>
    <p:sldId id="261" r:id="rId18"/>
    <p:sldId id="294" r:id="rId19"/>
    <p:sldId id="326" r:id="rId20"/>
    <p:sldId id="327" r:id="rId21"/>
    <p:sldId id="328" r:id="rId22"/>
    <p:sldId id="329" r:id="rId23"/>
    <p:sldId id="330" r:id="rId24"/>
    <p:sldId id="262" r:id="rId25"/>
    <p:sldId id="331" r:id="rId26"/>
    <p:sldId id="332" r:id="rId27"/>
    <p:sldId id="263" r:id="rId28"/>
    <p:sldId id="335" r:id="rId29"/>
    <p:sldId id="306" r:id="rId30"/>
    <p:sldId id="336" r:id="rId31"/>
    <p:sldId id="264" r:id="rId32"/>
    <p:sldId id="307" r:id="rId33"/>
    <p:sldId id="337" r:id="rId34"/>
    <p:sldId id="308" r:id="rId35"/>
    <p:sldId id="309" r:id="rId36"/>
    <p:sldId id="310" r:id="rId37"/>
    <p:sldId id="339" r:id="rId38"/>
    <p:sldId id="311" r:id="rId39"/>
    <p:sldId id="340" r:id="rId40"/>
    <p:sldId id="312" r:id="rId41"/>
    <p:sldId id="313" r:id="rId42"/>
    <p:sldId id="314" r:id="rId43"/>
    <p:sldId id="342" r:id="rId44"/>
    <p:sldId id="315" r:id="rId45"/>
    <p:sldId id="338" r:id="rId46"/>
    <p:sldId id="316" r:id="rId47"/>
    <p:sldId id="317" r:id="rId48"/>
    <p:sldId id="318" r:id="rId49"/>
    <p:sldId id="319" r:id="rId50"/>
    <p:sldId id="283" r:id="rId51"/>
    <p:sldId id="284" r:id="rId52"/>
    <p:sldId id="287" r:id="rId53"/>
    <p:sldId id="285" r:id="rId54"/>
    <p:sldId id="28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69" autoAdjust="0"/>
    <p:restoredTop sz="91711" autoAdjust="0"/>
  </p:normalViewPr>
  <p:slideViewPr>
    <p:cSldViewPr>
      <p:cViewPr>
        <p:scale>
          <a:sx n="60" d="100"/>
          <a:sy n="60" d="100"/>
        </p:scale>
        <p:origin x="-180"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0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0A9F71-8CCF-46AC-ABA7-2667612DED92}" type="datetimeFigureOut">
              <a:rPr lang="en-US" smtClean="0"/>
              <a:pPr/>
              <a:t>5/12/2010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B00361-B3ED-41B5-B8EE-3DD8A0D7727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6"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90"/>
          <p:cNvGrpSpPr>
            <a:grpSpLocks/>
          </p:cNvGrpSpPr>
          <p:nvPr/>
        </p:nvGrpSpPr>
        <p:grpSpPr bwMode="auto">
          <a:xfrm>
            <a:off x="4765" y="5589626"/>
            <a:ext cx="5067302" cy="1268398"/>
            <a:chOff x="16865" y="4817936"/>
            <a:chExt cx="5067302" cy="1268398"/>
          </a:xfrm>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
        <p:nvSpPr>
          <p:cNvPr id="2" name="図形 1"/>
          <p:cNvSpPr>
            <a:spLocks noGrp="1"/>
          </p:cNvSpPr>
          <p:nvPr>
            <p:ph type="ctrTitle"/>
          </p:nvPr>
        </p:nvSpPr>
        <p:spPr>
          <a:xfrm>
            <a:off x="642910" y="2214554"/>
            <a:ext cx="7772400" cy="1470025"/>
          </a:xfrm>
        </p:spPr>
        <p:txBody>
          <a:bodyPr/>
          <a:lstStyle/>
          <a:p>
            <a:r>
              <a:rPr kumimoji="1" lang="en-US" altLang="ja-JP" smtClean="0"/>
              <a:t>Click to edit Master title style</a:t>
            </a:r>
            <a:endParaRPr kumimoji="1"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dirty="0"/>
          </a:p>
        </p:txBody>
      </p:sp>
      <p:sp>
        <p:nvSpPr>
          <p:cNvPr id="12" name="図形 11"/>
          <p:cNvSpPr>
            <a:spLocks noGrp="1"/>
          </p:cNvSpPr>
          <p:nvPr>
            <p:ph type="dt" sz="half" idx="10"/>
          </p:nvPr>
        </p:nvSpPr>
        <p:spPr>
          <a:xfrm>
            <a:off x="4471200" y="6492874"/>
            <a:ext cx="1530000" cy="365125"/>
          </a:xfrm>
        </p:spPr>
        <p:txBody>
          <a:bodyPr/>
          <a:lstStyle/>
          <a:p>
            <a:fld id="{51B88E39-23C5-495F-9987-200C576D0BE9}" type="datetimeFigureOut">
              <a:rPr lang="en-US" smtClean="0"/>
              <a:pPr/>
              <a:t>5/12/2010</a:t>
            </a:fld>
            <a:endParaRPr lang="en-US"/>
          </a:p>
        </p:txBody>
      </p:sp>
      <p:sp>
        <p:nvSpPr>
          <p:cNvPr id="11" name="図形 10"/>
          <p:cNvSpPr>
            <a:spLocks noGrp="1"/>
          </p:cNvSpPr>
          <p:nvPr>
            <p:ph type="ftr" sz="quarter" idx="11"/>
          </p:nvPr>
        </p:nvSpPr>
        <p:spPr>
          <a:xfrm>
            <a:off x="6048000" y="6492875"/>
            <a:ext cx="2394000" cy="365125"/>
          </a:xfrm>
        </p:spPr>
        <p:txBody>
          <a:bodyPr/>
          <a:lstStyle/>
          <a:p>
            <a:endParaRPr lang="en-US"/>
          </a:p>
        </p:txBody>
      </p:sp>
      <p:sp>
        <p:nvSpPr>
          <p:cNvPr id="18" name="図形 17"/>
          <p:cNvSpPr>
            <a:spLocks noGrp="1"/>
          </p:cNvSpPr>
          <p:nvPr>
            <p:ph type="sldNum" sz="quarter" idx="12"/>
          </p:nvPr>
        </p:nvSpPr>
        <p:spPr>
          <a:xfrm>
            <a:off x="8499632" y="6492875"/>
            <a:ext cx="644400" cy="365125"/>
          </a:xfrm>
        </p:spPr>
        <p:txBody>
          <a:bodyPr/>
          <a:lstStyle/>
          <a:p>
            <a:fld id="{E1C51B24-BB2B-4992-AC49-B4DD941A5849}" type="slidenum">
              <a:rPr lang="en-US" smtClean="0"/>
              <a:pPr/>
              <a:t>‹#›</a:t>
            </a:fld>
            <a:endParaRPr lang="en-US"/>
          </a:p>
        </p:txBody>
      </p:sp>
      <p:sp>
        <p:nvSpPr>
          <p:cNvPr id="10" name="図形 9"/>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grpSp>
        <p:nvGrpSpPr>
          <p:cNvPr id="4" name="グループ化 12"/>
          <p:cNvGrpSpPr>
            <a:grpSpLocks/>
          </p:cNvGrpSpPr>
          <p:nvPr/>
        </p:nvGrpSpPr>
        <p:grpSpPr bwMode="auto">
          <a:xfrm>
            <a:off x="4000496" y="0"/>
            <a:ext cx="5143504" cy="2000240"/>
            <a:chOff x="2168" y="0"/>
            <a:chExt cx="3576" cy="1384"/>
          </a:xfrm>
        </p:grpSpPr>
        <p:sp>
          <p:nvSpPr>
            <p:cNvPr id="14" name="図形 13"/>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58" name="図形 57"/>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a:xfrm>
            <a:off x="4471200" y="6494400"/>
            <a:ext cx="1530000" cy="365125"/>
          </a:xfrm>
        </p:spPr>
        <p:txBody>
          <a:bodyPr/>
          <a:lstStyle/>
          <a:p>
            <a:fld id="{51B88E39-23C5-495F-9987-200C576D0BE9}" type="datetimeFigureOut">
              <a:rPr lang="en-US" smtClean="0"/>
              <a:pPr/>
              <a:t>5/12/2010</a:t>
            </a:fld>
            <a:endParaRPr lang="en-US"/>
          </a:p>
        </p:txBody>
      </p:sp>
      <p:sp>
        <p:nvSpPr>
          <p:cNvPr id="5" name="図形 4"/>
          <p:cNvSpPr>
            <a:spLocks noGrp="1"/>
          </p:cNvSpPr>
          <p:nvPr>
            <p:ph type="ftr" sz="quarter" idx="11"/>
          </p:nvPr>
        </p:nvSpPr>
        <p:spPr>
          <a:xfrm>
            <a:off x="6048000" y="6494400"/>
            <a:ext cx="2394000" cy="365125"/>
          </a:xfrm>
        </p:spPr>
        <p:txBody>
          <a:bodyPr/>
          <a:lstStyle/>
          <a:p>
            <a:endParaRPr lang="en-US"/>
          </a:p>
        </p:txBody>
      </p:sp>
      <p:sp>
        <p:nvSpPr>
          <p:cNvPr id="6" name="図形 5"/>
          <p:cNvSpPr>
            <a:spLocks noGrp="1"/>
          </p:cNvSpPr>
          <p:nvPr>
            <p:ph type="sldNum" sz="quarter" idx="12"/>
          </p:nvPr>
        </p:nvSpPr>
        <p:spPr>
          <a:xfrm>
            <a:off x="8499600" y="6494400"/>
            <a:ext cx="644400" cy="365125"/>
          </a:xfrm>
        </p:spPr>
        <p:txBody>
          <a:bodyPr/>
          <a:lstStyle/>
          <a:p>
            <a:fld id="{E1C51B24-BB2B-4992-AC49-B4DD941A5849}"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kumimoji="1" lang="en-US" altLang="ja-JP" smtClean="0"/>
              <a:t>Click to edit Master title style</a:t>
            </a:r>
            <a:endParaRPr kumimoji="1"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図形 3"/>
          <p:cNvSpPr>
            <a:spLocks noGrp="1"/>
          </p:cNvSpPr>
          <p:nvPr>
            <p:ph type="dt" sz="half" idx="10"/>
          </p:nvPr>
        </p:nvSpPr>
        <p:spPr>
          <a:xfrm>
            <a:off x="4471200" y="6494400"/>
            <a:ext cx="1530000" cy="365125"/>
          </a:xfrm>
        </p:spPr>
        <p:txBody>
          <a:bodyPr/>
          <a:lstStyle/>
          <a:p>
            <a:fld id="{51B88E39-23C5-495F-9987-200C576D0BE9}" type="datetimeFigureOut">
              <a:rPr lang="en-US" smtClean="0"/>
              <a:pPr/>
              <a:t>5/12/2010</a:t>
            </a:fld>
            <a:endParaRPr lang="en-US"/>
          </a:p>
        </p:txBody>
      </p:sp>
      <p:sp>
        <p:nvSpPr>
          <p:cNvPr id="5" name="図形 4"/>
          <p:cNvSpPr>
            <a:spLocks noGrp="1"/>
          </p:cNvSpPr>
          <p:nvPr>
            <p:ph type="ftr" sz="quarter" idx="11"/>
          </p:nvPr>
        </p:nvSpPr>
        <p:spPr>
          <a:xfrm>
            <a:off x="6048000" y="6494400"/>
            <a:ext cx="2394000" cy="365125"/>
          </a:xfrm>
        </p:spPr>
        <p:txBody>
          <a:bodyPr/>
          <a:lstStyle/>
          <a:p>
            <a:endParaRPr lang="en-US"/>
          </a:p>
        </p:txBody>
      </p:sp>
      <p:sp>
        <p:nvSpPr>
          <p:cNvPr id="6" name="図形 5"/>
          <p:cNvSpPr>
            <a:spLocks noGrp="1"/>
          </p:cNvSpPr>
          <p:nvPr>
            <p:ph type="sldNum" sz="quarter" idx="12"/>
          </p:nvPr>
        </p:nvSpPr>
        <p:spPr>
          <a:xfrm>
            <a:off x="8499600" y="6494400"/>
            <a:ext cx="644400" cy="365125"/>
          </a:xfrm>
        </p:spPr>
        <p:txBody>
          <a:bodyPr/>
          <a:lstStyle/>
          <a:p>
            <a:fld id="{E1C51B24-BB2B-4992-AC49-B4DD941A5849}"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en-US" altLang="ja-JP" smtClean="0"/>
              <a:t>Click to edit Master title style</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a:p>
        </p:txBody>
      </p:sp>
      <p:sp>
        <p:nvSpPr>
          <p:cNvPr id="4" name="Date Placeholder 3"/>
          <p:cNvSpPr>
            <a:spLocks noGrp="1"/>
          </p:cNvSpPr>
          <p:nvPr>
            <p:ph type="dt" sz="half" idx="10"/>
          </p:nvPr>
        </p:nvSpPr>
        <p:spPr/>
        <p:txBody>
          <a:bodyPr/>
          <a:lstStyle/>
          <a:p>
            <a:fld id="{51B88E39-23C5-495F-9987-200C576D0BE9}" type="datetimeFigureOut">
              <a:rPr lang="en-US" smtClean="0"/>
              <a:pPr/>
              <a:t>5/12/2010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51B24-BB2B-4992-AC49-B4DD941A584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466696" y="1857370"/>
            <a:ext cx="8248708" cy="4429151"/>
          </a:xfr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p:txBody>
          <a:bodyPr/>
          <a:lstStyle/>
          <a:p>
            <a:fld id="{51B88E39-23C5-495F-9987-200C576D0BE9}" type="datetimeFigureOut">
              <a:rPr lang="en-US" smtClean="0"/>
              <a:pPr/>
              <a:t>5/12/2010</a:t>
            </a:fld>
            <a:endParaRPr lang="en-US"/>
          </a:p>
        </p:txBody>
      </p:sp>
      <p:sp>
        <p:nvSpPr>
          <p:cNvPr id="5" name="図形 4"/>
          <p:cNvSpPr>
            <a:spLocks noGrp="1"/>
          </p:cNvSpPr>
          <p:nvPr>
            <p:ph type="ftr" sz="quarter" idx="11"/>
          </p:nvPr>
        </p:nvSpPr>
        <p:spPr/>
        <p:txBody>
          <a:bodyPr/>
          <a:lstStyle/>
          <a:p>
            <a:endParaRPr lang="en-US"/>
          </a:p>
        </p:txBody>
      </p:sp>
      <p:sp>
        <p:nvSpPr>
          <p:cNvPr id="6" name="図形 5"/>
          <p:cNvSpPr>
            <a:spLocks noGrp="1"/>
          </p:cNvSpPr>
          <p:nvPr>
            <p:ph type="sldNum" sz="quarter" idx="12"/>
          </p:nvPr>
        </p:nvSpPr>
        <p:spPr/>
        <p:txBody>
          <a:bodyPr/>
          <a:lstStyle/>
          <a:p>
            <a:fld id="{E1C51B24-BB2B-4992-AC49-B4DD941A5849}"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type="dt" sz="half" idx="10"/>
          </p:nvPr>
        </p:nvSpPr>
        <p:spPr>
          <a:xfrm>
            <a:off x="4471200" y="6494400"/>
            <a:ext cx="1530000" cy="365125"/>
          </a:xfrm>
        </p:spPr>
        <p:txBody>
          <a:bodyPr/>
          <a:lstStyle/>
          <a:p>
            <a:fld id="{51B88E39-23C5-495F-9987-200C576D0BE9}" type="datetimeFigureOut">
              <a:rPr lang="en-US" smtClean="0"/>
              <a:pPr/>
              <a:t>5/12/2010</a:t>
            </a:fld>
            <a:endParaRPr lang="en-US"/>
          </a:p>
        </p:txBody>
      </p:sp>
      <p:sp>
        <p:nvSpPr>
          <p:cNvPr id="5" name="図形 4"/>
          <p:cNvSpPr>
            <a:spLocks noGrp="1"/>
          </p:cNvSpPr>
          <p:nvPr>
            <p:ph type="ftr" sz="quarter" idx="11"/>
          </p:nvPr>
        </p:nvSpPr>
        <p:spPr>
          <a:xfrm>
            <a:off x="6048000" y="6492874"/>
            <a:ext cx="2395534" cy="365125"/>
          </a:xfrm>
        </p:spPr>
        <p:txBody>
          <a:bodyPr/>
          <a:lstStyle/>
          <a:p>
            <a:endParaRPr lang="en-US"/>
          </a:p>
        </p:txBody>
      </p:sp>
      <p:sp>
        <p:nvSpPr>
          <p:cNvPr id="6" name="図形 5"/>
          <p:cNvSpPr>
            <a:spLocks noGrp="1"/>
          </p:cNvSpPr>
          <p:nvPr>
            <p:ph type="sldNum" sz="quarter" idx="12"/>
          </p:nvPr>
        </p:nvSpPr>
        <p:spPr>
          <a:xfrm>
            <a:off x="8499600" y="6492875"/>
            <a:ext cx="644400" cy="365125"/>
          </a:xfrm>
        </p:spPr>
        <p:txBody>
          <a:bodyPr/>
          <a:lstStyle/>
          <a:p>
            <a:fld id="{E1C51B24-BB2B-4992-AC49-B4DD941A5849}"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5" name="図形 4"/>
          <p:cNvSpPr>
            <a:spLocks noGrp="1"/>
          </p:cNvSpPr>
          <p:nvPr>
            <p:ph type="dt" sz="half" idx="10"/>
          </p:nvPr>
        </p:nvSpPr>
        <p:spPr>
          <a:xfrm>
            <a:off x="4471200" y="6494400"/>
            <a:ext cx="1530000" cy="365125"/>
          </a:xfrm>
        </p:spPr>
        <p:txBody>
          <a:bodyPr/>
          <a:lstStyle/>
          <a:p>
            <a:fld id="{51B88E39-23C5-495F-9987-200C576D0BE9}" type="datetimeFigureOut">
              <a:rPr lang="en-US" smtClean="0"/>
              <a:pPr/>
              <a:t>5/12/2010</a:t>
            </a:fld>
            <a:endParaRPr lang="en-US"/>
          </a:p>
        </p:txBody>
      </p:sp>
      <p:sp>
        <p:nvSpPr>
          <p:cNvPr id="6" name="図形 5"/>
          <p:cNvSpPr>
            <a:spLocks noGrp="1"/>
          </p:cNvSpPr>
          <p:nvPr>
            <p:ph type="ftr" sz="quarter" idx="11"/>
          </p:nvPr>
        </p:nvSpPr>
        <p:spPr>
          <a:xfrm>
            <a:off x="6048000" y="6494400"/>
            <a:ext cx="2395534" cy="365125"/>
          </a:xfrm>
        </p:spPr>
        <p:txBody>
          <a:bodyPr/>
          <a:lstStyle/>
          <a:p>
            <a:endParaRPr lang="en-US"/>
          </a:p>
        </p:txBody>
      </p:sp>
      <p:sp>
        <p:nvSpPr>
          <p:cNvPr id="7" name="図形 6"/>
          <p:cNvSpPr>
            <a:spLocks noGrp="1"/>
          </p:cNvSpPr>
          <p:nvPr>
            <p:ph type="sldNum" sz="quarter" idx="12"/>
          </p:nvPr>
        </p:nvSpPr>
        <p:spPr>
          <a:xfrm>
            <a:off x="8499600" y="6494400"/>
            <a:ext cx="644400" cy="365125"/>
          </a:xfrm>
        </p:spPr>
        <p:txBody>
          <a:bodyPr/>
          <a:lstStyle/>
          <a:p>
            <a:fld id="{E1C51B24-BB2B-4992-AC49-B4DD941A5849}"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図形 1"/>
          <p:cNvSpPr>
            <a:spLocks noGrp="1"/>
          </p:cNvSpPr>
          <p:nvPr>
            <p:ph type="title"/>
          </p:nvPr>
        </p:nvSpPr>
        <p:spPr>
          <a:xfrm>
            <a:off x="457200" y="428604"/>
            <a:ext cx="8229600" cy="1143000"/>
          </a:xfrm>
        </p:spPr>
        <p:txBody>
          <a:bodyPr/>
          <a:lstStyle>
            <a:lvl1pPr>
              <a:defRPr/>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7" name="図形 6"/>
          <p:cNvSpPr>
            <a:spLocks noGrp="1"/>
          </p:cNvSpPr>
          <p:nvPr>
            <p:ph type="dt" sz="half" idx="10"/>
          </p:nvPr>
        </p:nvSpPr>
        <p:spPr>
          <a:xfrm>
            <a:off x="4471200" y="6494400"/>
            <a:ext cx="1530000" cy="365125"/>
          </a:xfrm>
        </p:spPr>
        <p:txBody>
          <a:bodyPr/>
          <a:lstStyle/>
          <a:p>
            <a:fld id="{51B88E39-23C5-495F-9987-200C576D0BE9}" type="datetimeFigureOut">
              <a:rPr lang="en-US" smtClean="0"/>
              <a:pPr/>
              <a:t>5/12/2010</a:t>
            </a:fld>
            <a:endParaRPr lang="en-US"/>
          </a:p>
        </p:txBody>
      </p:sp>
      <p:sp>
        <p:nvSpPr>
          <p:cNvPr id="8" name="図形 7"/>
          <p:cNvSpPr>
            <a:spLocks noGrp="1"/>
          </p:cNvSpPr>
          <p:nvPr>
            <p:ph type="ftr" sz="quarter" idx="11"/>
          </p:nvPr>
        </p:nvSpPr>
        <p:spPr>
          <a:xfrm>
            <a:off x="6048000" y="6494400"/>
            <a:ext cx="2394000" cy="365125"/>
          </a:xfrm>
        </p:spPr>
        <p:txBody>
          <a:bodyPr/>
          <a:lstStyle/>
          <a:p>
            <a:endParaRPr lang="en-US"/>
          </a:p>
        </p:txBody>
      </p:sp>
      <p:sp>
        <p:nvSpPr>
          <p:cNvPr id="9" name="図形 8"/>
          <p:cNvSpPr>
            <a:spLocks noGrp="1"/>
          </p:cNvSpPr>
          <p:nvPr>
            <p:ph type="sldNum" sz="quarter" idx="12"/>
          </p:nvPr>
        </p:nvSpPr>
        <p:spPr>
          <a:xfrm>
            <a:off x="8499600" y="6494400"/>
            <a:ext cx="644400" cy="365125"/>
          </a:xfrm>
        </p:spPr>
        <p:txBody>
          <a:bodyPr/>
          <a:lstStyle/>
          <a:p>
            <a:fld id="{E1C51B24-BB2B-4992-AC49-B4DD941A5849}" type="slidenum">
              <a:rPr lang="en-US" smtClean="0"/>
              <a:pPr/>
              <a:t>‹#›</a:t>
            </a:fld>
            <a:endParaRPr lang="en-US"/>
          </a:p>
        </p:txBody>
      </p:sp>
      <p:grpSp>
        <p:nvGrpSpPr>
          <p:cNvPr id="10" name="グループ化 11"/>
          <p:cNvGrpSpPr>
            <a:grpSpLocks/>
          </p:cNvGrpSpPr>
          <p:nvPr/>
        </p:nvGrpSpPr>
        <p:grpSpPr bwMode="auto">
          <a:xfrm>
            <a:off x="4765" y="5589626"/>
            <a:ext cx="5067302" cy="1268398"/>
            <a:chOff x="16865" y="4817936"/>
            <a:chExt cx="5067302" cy="1268398"/>
          </a:xfrm>
        </p:grpSpPr>
        <p:sp>
          <p:nvSpPr>
            <p:cNvPr id="15" name="図形 14"/>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図形 17"/>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dt" sz="half" idx="10"/>
          </p:nvPr>
        </p:nvSpPr>
        <p:spPr/>
        <p:txBody>
          <a:bodyPr/>
          <a:lstStyle/>
          <a:p>
            <a:fld id="{51B88E39-23C5-495F-9987-200C576D0BE9}" type="datetimeFigureOut">
              <a:rPr lang="en-US" smtClean="0"/>
              <a:pPr/>
              <a:t>5/12/2010</a:t>
            </a:fld>
            <a:endParaRPr lang="en-US"/>
          </a:p>
        </p:txBody>
      </p:sp>
      <p:sp>
        <p:nvSpPr>
          <p:cNvPr id="4" name="図形 3"/>
          <p:cNvSpPr>
            <a:spLocks noGrp="1"/>
          </p:cNvSpPr>
          <p:nvPr>
            <p:ph type="ftr" sz="quarter" idx="11"/>
          </p:nvPr>
        </p:nvSpPr>
        <p:spPr/>
        <p:txBody>
          <a:bodyPr/>
          <a:lstStyle/>
          <a:p>
            <a:endParaRPr lang="en-US"/>
          </a:p>
        </p:txBody>
      </p:sp>
      <p:sp>
        <p:nvSpPr>
          <p:cNvPr id="5" name="図形 4"/>
          <p:cNvSpPr>
            <a:spLocks noGrp="1"/>
          </p:cNvSpPr>
          <p:nvPr>
            <p:ph type="sldNum" sz="quarter" idx="12"/>
          </p:nvPr>
        </p:nvSpPr>
        <p:spPr/>
        <p:txBody>
          <a:bodyPr/>
          <a:lstStyle/>
          <a:p>
            <a:fld id="{E1C51B24-BB2B-4992-AC49-B4DD941A5849}"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fld id="{51B88E39-23C5-495F-9987-200C576D0BE9}" type="datetimeFigureOut">
              <a:rPr lang="en-US" smtClean="0"/>
              <a:pPr/>
              <a:t>5/12/2010</a:t>
            </a:fld>
            <a:endParaRPr lang="en-US"/>
          </a:p>
        </p:txBody>
      </p:sp>
      <p:sp>
        <p:nvSpPr>
          <p:cNvPr id="3" name="図形 2"/>
          <p:cNvSpPr>
            <a:spLocks noGrp="1"/>
          </p:cNvSpPr>
          <p:nvPr>
            <p:ph type="ftr" sz="quarter" idx="11"/>
          </p:nvPr>
        </p:nvSpPr>
        <p:spPr/>
        <p:txBody>
          <a:bodyPr/>
          <a:lstStyle/>
          <a:p>
            <a:endParaRPr lang="en-US"/>
          </a:p>
        </p:txBody>
      </p:sp>
      <p:sp>
        <p:nvSpPr>
          <p:cNvPr id="4" name="図形 3"/>
          <p:cNvSpPr>
            <a:spLocks noGrp="1"/>
          </p:cNvSpPr>
          <p:nvPr>
            <p:ph type="sldNum" sz="quarter" idx="12"/>
          </p:nvPr>
        </p:nvSpPr>
        <p:spPr/>
        <p:txBody>
          <a:bodyPr/>
          <a:lstStyle/>
          <a:p>
            <a:fld id="{E1C51B24-BB2B-4992-AC49-B4DD941A5849}"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5" name="図形 4"/>
          <p:cNvSpPr>
            <a:spLocks noGrp="1"/>
          </p:cNvSpPr>
          <p:nvPr>
            <p:ph type="dt" sz="half" idx="10"/>
          </p:nvPr>
        </p:nvSpPr>
        <p:spPr>
          <a:xfrm>
            <a:off x="4471200" y="6494400"/>
            <a:ext cx="1530000" cy="365125"/>
          </a:xfrm>
        </p:spPr>
        <p:txBody>
          <a:bodyPr/>
          <a:lstStyle/>
          <a:p>
            <a:fld id="{51B88E39-23C5-495F-9987-200C576D0BE9}" type="datetimeFigureOut">
              <a:rPr lang="en-US" smtClean="0"/>
              <a:pPr/>
              <a:t>5/12/2010</a:t>
            </a:fld>
            <a:endParaRPr lang="en-US"/>
          </a:p>
        </p:txBody>
      </p:sp>
      <p:sp>
        <p:nvSpPr>
          <p:cNvPr id="6" name="図形 5"/>
          <p:cNvSpPr>
            <a:spLocks noGrp="1"/>
          </p:cNvSpPr>
          <p:nvPr>
            <p:ph type="ftr" sz="quarter" idx="11"/>
          </p:nvPr>
        </p:nvSpPr>
        <p:spPr>
          <a:xfrm>
            <a:off x="6048000" y="6494400"/>
            <a:ext cx="2394000" cy="365125"/>
          </a:xfrm>
        </p:spPr>
        <p:txBody>
          <a:bodyPr/>
          <a:lstStyle/>
          <a:p>
            <a:endParaRPr lang="en-US"/>
          </a:p>
        </p:txBody>
      </p:sp>
      <p:sp>
        <p:nvSpPr>
          <p:cNvPr id="7" name="図形 6"/>
          <p:cNvSpPr>
            <a:spLocks noGrp="1"/>
          </p:cNvSpPr>
          <p:nvPr>
            <p:ph type="sldNum" sz="quarter" idx="12"/>
          </p:nvPr>
        </p:nvSpPr>
        <p:spPr>
          <a:xfrm>
            <a:off x="8499600" y="6494400"/>
            <a:ext cx="644400" cy="365125"/>
          </a:xfrm>
        </p:spPr>
        <p:txBody>
          <a:bodyPr/>
          <a:lstStyle/>
          <a:p>
            <a:fld id="{E1C51B24-BB2B-4992-AC49-B4DD941A5849}"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図形 8"/>
          <p:cNvSpPr>
            <a:spLocks noGrp="1"/>
          </p:cNvSpPr>
          <p:nvPr>
            <p:ph type="dt" sz="half" idx="10"/>
          </p:nvPr>
        </p:nvSpPr>
        <p:spPr>
          <a:xfrm>
            <a:off x="4471200" y="6494400"/>
            <a:ext cx="1530000" cy="365125"/>
          </a:xfrm>
        </p:spPr>
        <p:txBody>
          <a:bodyPr/>
          <a:lstStyle/>
          <a:p>
            <a:fld id="{51B88E39-23C5-495F-9987-200C576D0BE9}" type="datetimeFigureOut">
              <a:rPr lang="en-US" smtClean="0"/>
              <a:pPr/>
              <a:t>5/12/2010</a:t>
            </a:fld>
            <a:endParaRPr lang="en-US"/>
          </a:p>
        </p:txBody>
      </p:sp>
      <p:sp>
        <p:nvSpPr>
          <p:cNvPr id="10" name="図形 9"/>
          <p:cNvSpPr>
            <a:spLocks noGrp="1"/>
          </p:cNvSpPr>
          <p:nvPr>
            <p:ph type="ftr" sz="quarter" idx="11"/>
          </p:nvPr>
        </p:nvSpPr>
        <p:spPr>
          <a:xfrm>
            <a:off x="6048000" y="6494400"/>
            <a:ext cx="2394000" cy="365125"/>
          </a:xfrm>
        </p:spPr>
        <p:txBody>
          <a:bodyPr/>
          <a:lstStyle/>
          <a:p>
            <a:endParaRPr lang="en-US"/>
          </a:p>
        </p:txBody>
      </p:sp>
      <p:sp>
        <p:nvSpPr>
          <p:cNvPr id="11" name="図形 10"/>
          <p:cNvSpPr>
            <a:spLocks noGrp="1"/>
          </p:cNvSpPr>
          <p:nvPr>
            <p:ph type="sldNum" sz="quarter" idx="12"/>
          </p:nvPr>
        </p:nvSpPr>
        <p:spPr>
          <a:xfrm>
            <a:off x="8499600" y="6494400"/>
            <a:ext cx="644400" cy="365125"/>
          </a:xfrm>
        </p:spPr>
        <p:txBody>
          <a:bodyPr/>
          <a:lstStyle/>
          <a:p>
            <a:fld id="{E1C51B24-BB2B-4992-AC49-B4DD941A5849}" type="slidenum">
              <a:rPr lang="en-US" smtClean="0"/>
              <a:pPr/>
              <a:t>‹#›</a:t>
            </a:fld>
            <a:endParaRPr lang="en-US"/>
          </a:p>
        </p:txBody>
      </p:sp>
      <p:sp>
        <p:nvSpPr>
          <p:cNvPr id="2" name="図形 1"/>
          <p:cNvSpPr>
            <a:spLocks noGrp="1"/>
          </p:cNvSpPr>
          <p:nvPr>
            <p:ph type="title"/>
          </p:nvPr>
        </p:nvSpPr>
        <p:spPr>
          <a:xfrm>
            <a:off x="2214546" y="285728"/>
            <a:ext cx="4786346" cy="541338"/>
          </a:xfrm>
        </p:spPr>
        <p:txBody>
          <a:bodyPr anchor="b"/>
          <a:lstStyle>
            <a:lvl1pPr algn="ctr">
              <a:defRPr sz="2000" b="1"/>
            </a:lvl1pPr>
          </a:lstStyle>
          <a:p>
            <a:r>
              <a:rPr kumimoji="1" lang="en-US" altLang="ja-JP" smtClean="0"/>
              <a:t>Click to edit Master title style</a:t>
            </a:r>
            <a:endParaRPr kumimoji="1"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ja-JP" smtClean="0"/>
              <a:t>Click icon to add picture</a:t>
            </a:r>
            <a:endParaRPr kumimoji="1" lang="ja-JP" altLang="en-US"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図形 165"/>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正方形/長方形 17"/>
          <p:cNvSpPr>
            <a:spLocks noGrp="1"/>
          </p:cNvSpPr>
          <p:nvPr>
            <p:ph type="body" idx="1"/>
          </p:nvPr>
        </p:nvSpPr>
        <p:spPr>
          <a:xfrm>
            <a:off x="466696" y="1857370"/>
            <a:ext cx="8248708" cy="4500589"/>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p>
        </p:txBody>
      </p:sp>
      <p:sp>
        <p:nvSpPr>
          <p:cNvPr id="29" name="正方形/長方形 28"/>
          <p:cNvSpPr>
            <a:spLocks noGrp="1"/>
          </p:cNvSpPr>
          <p:nvPr>
            <p:ph type="dt" sz="half" idx="2"/>
          </p:nvPr>
        </p:nvSpPr>
        <p:spPr>
          <a:xfrm>
            <a:off x="4471958" y="6492899"/>
            <a:ext cx="1528802" cy="365125"/>
          </a:xfrm>
          <a:prstGeom prst="rect">
            <a:avLst/>
          </a:prstGeom>
        </p:spPr>
        <p:txBody>
          <a:bodyPr vert="horz" rtlCol="0" anchor="ctr"/>
          <a:lstStyle>
            <a:lvl1pPr algn="l">
              <a:defRPr sz="1200">
                <a:solidFill>
                  <a:srgbClr val="000000"/>
                </a:solidFill>
              </a:defRPr>
            </a:lvl1pPr>
          </a:lstStyle>
          <a:p>
            <a:fld id="{51B88E39-23C5-495F-9987-200C576D0BE9}" type="datetimeFigureOut">
              <a:rPr lang="en-US" smtClean="0"/>
              <a:pPr/>
              <a:t>5/12/2010</a:t>
            </a:fld>
            <a:endParaRPr lang="en-US"/>
          </a:p>
        </p:txBody>
      </p:sp>
      <p:sp>
        <p:nvSpPr>
          <p:cNvPr id="4" name="正方形/長方形 3"/>
          <p:cNvSpPr>
            <a:spLocks noGrp="1"/>
          </p:cNvSpPr>
          <p:nvPr>
            <p:ph type="ftr" sz="quarter" idx="3"/>
          </p:nvPr>
        </p:nvSpPr>
        <p:spPr>
          <a:xfrm>
            <a:off x="6048632" y="6492899"/>
            <a:ext cx="2395534" cy="365125"/>
          </a:xfrm>
          <a:prstGeom prst="rect">
            <a:avLst/>
          </a:prstGeom>
        </p:spPr>
        <p:txBody>
          <a:bodyPr vert="horz" rtlCol="0" anchor="ctr"/>
          <a:lstStyle>
            <a:lvl1pPr algn="ctr">
              <a:defRPr sz="1200">
                <a:solidFill>
                  <a:srgbClr val="000000"/>
                </a:solidFill>
              </a:defRPr>
            </a:lvl1pPr>
          </a:lstStyle>
          <a:p>
            <a:endParaRPr lang="en-US"/>
          </a:p>
        </p:txBody>
      </p:sp>
      <p:sp>
        <p:nvSpPr>
          <p:cNvPr id="10" name="正方形/長方形 9"/>
          <p:cNvSpPr>
            <a:spLocks noGrp="1"/>
          </p:cNvSpPr>
          <p:nvPr>
            <p:ph type="sldNum" sz="quarter" idx="4"/>
          </p:nvPr>
        </p:nvSpPr>
        <p:spPr>
          <a:xfrm>
            <a:off x="8501090" y="6492900"/>
            <a:ext cx="642942" cy="365125"/>
          </a:xfrm>
          <a:prstGeom prst="rect">
            <a:avLst/>
          </a:prstGeom>
        </p:spPr>
        <p:txBody>
          <a:bodyPr vert="horz" rtlCol="0" anchor="ctr"/>
          <a:lstStyle>
            <a:lvl1pPr algn="r">
              <a:defRPr sz="1200">
                <a:solidFill>
                  <a:srgbClr val="000000"/>
                </a:solidFill>
              </a:defRPr>
            </a:lvl1pPr>
          </a:lstStyle>
          <a:p>
            <a:fld id="{E1C51B24-BB2B-4992-AC49-B4DD941A5849}" type="slidenum">
              <a:rPr lang="en-US" smtClean="0"/>
              <a:pPr/>
              <a:t>‹#›</a:t>
            </a:fld>
            <a:endParaRPr lang="en-US"/>
          </a:p>
        </p:txBody>
      </p:sp>
      <p:sp>
        <p:nvSpPr>
          <p:cNvPr id="186" name="正方形/長方形 185"/>
          <p:cNvSpPr>
            <a:spLocks noChangeArrowheads="1"/>
          </p:cNvSpPr>
          <p:nvPr/>
        </p:nvSpPr>
        <p:spPr bwMode="auto">
          <a:xfrm>
            <a:off x="8469297" y="5716564"/>
            <a:ext cx="0" cy="369332"/>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vert="horz" wrap="square" lIns="0" tIns="0" rIns="0" bIns="0" anchor="t" compatLnSpc="1">
            <a:spAutoFit/>
          </a:bodyPr>
          <a:lstStyle/>
          <a:p>
            <a:pPr algn="l" fontAlgn="base">
              <a:spcBef>
                <a:spcPct val="0"/>
              </a:spcBef>
              <a:spcAft>
                <a:spcPct val="0"/>
              </a:spcAft>
            </a:pPr>
            <a:endParaRPr kumimoji="1" lang="ja-JP" altLang="ja-JP" sz="2400">
              <a:solidFill>
                <a:schemeClr val="tx1">
                  <a:alpha val="100000"/>
                </a:schemeClr>
              </a:solidFill>
              <a:latin typeface="Arial"/>
              <a:ea typeface="ＭＳ Ｐゴシック"/>
            </a:endParaRPr>
          </a:p>
        </p:txBody>
      </p:sp>
      <p:sp>
        <p:nvSpPr>
          <p:cNvPr id="22" name="正方形/長方形 21"/>
          <p:cNvSpPr>
            <a:spLocks noGrp="1"/>
          </p:cNvSpPr>
          <p:nvPr>
            <p:ph type="title"/>
          </p:nvPr>
        </p:nvSpPr>
        <p:spPr>
          <a:xfrm>
            <a:off x="457200" y="642918"/>
            <a:ext cx="8229600" cy="1143000"/>
          </a:xfrm>
          <a:prstGeom prst="rect">
            <a:avLst/>
          </a:prstGeom>
        </p:spPr>
        <p:txBody>
          <a:bodyPr vert="horz" rtlCol="0" anchor="ctr">
            <a:normAutofit/>
          </a:bodyPr>
          <a:lstStyle/>
          <a:p>
            <a:r>
              <a:rPr kumimoji="1" lang="ja-JP" altLang="en-US" dirty="0" smtClean="0"/>
              <a:t>マスタ タイトルの書式設定</a:t>
            </a:r>
            <a:endParaRPr kumimoji="1" lang="ja-JP" altLang="en-US" dirty="0"/>
          </a:p>
        </p:txBody>
      </p:sp>
      <p:grpSp>
        <p:nvGrpSpPr>
          <p:cNvPr id="2" name="グループ化 11"/>
          <p:cNvGrpSpPr>
            <a:grpSpLocks/>
          </p:cNvGrpSpPr>
          <p:nvPr/>
        </p:nvGrpSpPr>
        <p:grpSpPr bwMode="auto">
          <a:xfrm>
            <a:off x="4000496" y="0"/>
            <a:ext cx="5143504" cy="2000240"/>
            <a:chOff x="2168" y="0"/>
            <a:chExt cx="3576" cy="1384"/>
          </a:xfrm>
        </p:grpSpPr>
        <p:sp>
          <p:nvSpPr>
            <p:cNvPr id="13" name="図形 12"/>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82" name="図形 81"/>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0" name="図形 89"/>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fade thruBlk="1"/>
  </p:transition>
  <p:timing>
    <p:tnLst>
      <p:par>
        <p:cTn id="1" dur="indefinite" restart="never" nodeType="tmRoot"/>
      </p:par>
    </p:tnLst>
  </p:timing>
  <p:txStyles>
    <p:titleStyle>
      <a:lvl1pPr algn="ctr" rtl="0" eaLnBrk="1" latinLnBrk="0" hangingPunct="1">
        <a:spcBef>
          <a:spcPct val="0"/>
        </a:spcBef>
        <a:buNone/>
        <a:defRPr kumimoji="1" sz="4400" baseline="0">
          <a:solidFill>
            <a:schemeClr val="tx2"/>
          </a:solidFill>
          <a:effectLst>
            <a:glow rad="101600">
              <a:schemeClr val="bg1">
                <a:alpha val="60000"/>
              </a:schemeClr>
            </a:glo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55000"/>
        <a:buFont typeface="Wingdings"/>
        <a:buChar char="p"/>
        <a:defRPr kumimoji="1" sz="3200" baseline="0">
          <a:solidFill>
            <a:schemeClr val="bg2">
              <a:lumMod val="25000"/>
            </a:schemeClr>
          </a:solidFill>
          <a:latin typeface="+mn-lt"/>
          <a:ea typeface="+mn-ea"/>
          <a:cs typeface="+mn-cs"/>
        </a:defRPr>
      </a:lvl1pPr>
      <a:lvl2pPr marL="742950" indent="-285750" algn="l" rtl="0" eaLnBrk="1" latinLnBrk="0" hangingPunct="1">
        <a:spcBef>
          <a:spcPct val="20000"/>
        </a:spcBef>
        <a:buClr>
          <a:schemeClr val="accent2"/>
        </a:buClr>
        <a:buSzPct val="50000"/>
        <a:buFont typeface="Wingdings"/>
        <a:buChar char="n"/>
        <a:defRPr kumimoji="1" sz="2800" baseline="0">
          <a:solidFill>
            <a:schemeClr val="bg2">
              <a:lumMod val="25000"/>
            </a:schemeClr>
          </a:solidFill>
          <a:latin typeface="+mn-lt"/>
          <a:ea typeface="+mn-ea"/>
          <a:cs typeface="+mn-cs"/>
        </a:defRPr>
      </a:lvl2pPr>
      <a:lvl3pPr marL="1143000" indent="-228600" algn="l" rtl="0" eaLnBrk="1" latinLnBrk="0" hangingPunct="1">
        <a:spcBef>
          <a:spcPct val="20000"/>
        </a:spcBef>
        <a:buClr>
          <a:schemeClr val="accent3"/>
        </a:buClr>
        <a:buSzPct val="48000"/>
        <a:buFont typeface="Wingdings"/>
        <a:buChar char="n"/>
        <a:defRPr kumimoji="1" sz="2400" baseline="0">
          <a:solidFill>
            <a:schemeClr val="bg2">
              <a:lumMod val="25000"/>
            </a:schemeClr>
          </a:solidFill>
          <a:latin typeface="+mn-lt"/>
          <a:ea typeface="+mn-ea"/>
          <a:cs typeface="+mn-cs"/>
        </a:defRPr>
      </a:lvl3pPr>
      <a:lvl4pPr marL="1600200" indent="-228600" algn="l" rtl="0" eaLnBrk="1" latinLnBrk="0" hangingPunct="1">
        <a:spcBef>
          <a:spcPct val="20000"/>
        </a:spcBef>
        <a:buClr>
          <a:schemeClr val="accent4"/>
        </a:buClr>
        <a:buSzPct val="45000"/>
        <a:buFont typeface="Wingdings"/>
        <a:buChar char="n"/>
        <a:defRPr kumimoji="1" sz="2000" baseline="0">
          <a:solidFill>
            <a:schemeClr val="bg2">
              <a:lumMod val="25000"/>
            </a:schemeClr>
          </a:solidFill>
          <a:latin typeface="+mn-lt"/>
          <a:ea typeface="+mn-ea"/>
          <a:cs typeface="+mn-cs"/>
        </a:defRPr>
      </a:lvl4pPr>
      <a:lvl5pPr marL="2057400" indent="-228600" algn="l" rtl="0" eaLnBrk="1" latinLnBrk="0" hangingPunct="1">
        <a:spcBef>
          <a:spcPct val="20000"/>
        </a:spcBef>
        <a:buClr>
          <a:schemeClr val="accent5"/>
        </a:buClr>
        <a:buSzPct val="40000"/>
        <a:buFont typeface="Wingdings"/>
        <a:buChar char="n"/>
        <a:defRPr kumimoji="1" sz="2000" baseline="0">
          <a:solidFill>
            <a:schemeClr val="bg2">
              <a:lumMod val="25000"/>
            </a:schemeClr>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n.wikibooks.org/w/index.php?title=File:Finding_capella.png&amp;filetimestamp=2006061919120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wikibooks.org/w/index.php?title=File:Finding_arcturus.png&amp;filetimestamp=2006061917273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en.wikibooks.org/w/index.php?title=File:Summer_triangle.png&amp;filetimestamp=20060619165227"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en.wikibooks.org/w/index.php?title=File:Dipper_polaris_cass.png&amp;filetimestamp=2006080417511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slideLayout" Target="../slideLayouts/slideLayout2.xml"/><Relationship Id="rId7"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tags" Target="../tags/tag1.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gif"/><Relationship Id="rId9"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Documents%20and%20Settings\Audra%20Huff\My%20Documents\My%20Documents\Pathfinders\Honors\Stars%20&amp;%20Space%20Exploration\05%20Psalm%2086.wav" TargetMode="External"/><Relationship Id="rId1" Type="http://schemas.openxmlformats.org/officeDocument/2006/relationships/audio" Target="../media/audio3.wav"/><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36.xml.rels><?xml version="1.0" encoding="UTF-8" standalone="yes"?>
<Relationships xmlns="http://schemas.openxmlformats.org/package/2006/relationships"><Relationship Id="rId8" Type="http://schemas.openxmlformats.org/officeDocument/2006/relationships/hyperlink" Target="#cite_note-0"/><Relationship Id="rId13" Type="http://schemas.openxmlformats.org/officeDocument/2006/relationships/hyperlink" Target="#cite_note-4"/><Relationship Id="rId3" Type="http://schemas.openxmlformats.org/officeDocument/2006/relationships/hyperlink" Target="http://en.wikipedia.org/wiki/Professor" TargetMode="External"/><Relationship Id="rId7" Type="http://schemas.openxmlformats.org/officeDocument/2006/relationships/hyperlink" Target="http://en.wikipedia.org/wiki/Rocket" TargetMode="External"/><Relationship Id="rId12" Type="http://schemas.openxmlformats.org/officeDocument/2006/relationships/hyperlink" Target="#cite_note-A_Chronology_is_Missile_and_Astronautic_Events_1686-1961-3"/><Relationship Id="rId2" Type="http://schemas.openxmlformats.org/officeDocument/2006/relationships/hyperlink" Target="http://en.wikipedia.org/wiki/United_States" TargetMode="External"/><Relationship Id="rId1" Type="http://schemas.openxmlformats.org/officeDocument/2006/relationships/slideLayout" Target="../slideLayouts/slideLayout2.xml"/><Relationship Id="rId6" Type="http://schemas.openxmlformats.org/officeDocument/2006/relationships/hyperlink" Target="http://en.wikipedia.org/wiki/Liquid-propellant_rocket" TargetMode="External"/><Relationship Id="rId11" Type="http://schemas.openxmlformats.org/officeDocument/2006/relationships/hyperlink" Target="#cite_note-Goddard_Launch_History-2"/><Relationship Id="rId5" Type="http://schemas.openxmlformats.org/officeDocument/2006/relationships/hyperlink" Target="http://en.wikipedia.org/wiki/Inventor" TargetMode="External"/><Relationship Id="rId10" Type="http://schemas.openxmlformats.org/officeDocument/2006/relationships/hyperlink" Target="#cite_note-Goddard_Launch_History-2"/><Relationship Id="rId4" Type="http://schemas.openxmlformats.org/officeDocument/2006/relationships/hyperlink" Target="http://en.wikipedia.org/wiki/Physicist" TargetMode="External"/><Relationship Id="rId9" Type="http://schemas.openxmlformats.org/officeDocument/2006/relationships/hyperlink" Target="#cite_note-Google_Patent_Search_.E2.80.93_1.2C102.2C653-1"/><Relationship Id="rId14" Type="http://schemas.openxmlformats.org/officeDocument/2006/relationships/image" Target="../media/image37.jpeg"/></Relationships>
</file>

<file path=ppt/slides/_rels/slide37.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hyperlink" Target="http://en.wikipedia.org/wiki/Astronaut" TargetMode="External"/><Relationship Id="rId7" Type="http://schemas.openxmlformats.org/officeDocument/2006/relationships/hyperlink" Target="http://en.wikipedia.org/wiki/File:Glenn.gif" TargetMode="External"/><Relationship Id="rId2" Type="http://schemas.openxmlformats.org/officeDocument/2006/relationships/hyperlink" Target="http://en.wikipedia.org/wiki/United_States_Marine_Corps" TargetMode="External"/><Relationship Id="rId1" Type="http://schemas.openxmlformats.org/officeDocument/2006/relationships/slideLayout" Target="../slideLayouts/slideLayout2.xml"/><Relationship Id="rId6" Type="http://schemas.openxmlformats.org/officeDocument/2006/relationships/hyperlink" Target="http://en.wikipedia.org/wiki/Earth" TargetMode="External"/><Relationship Id="rId5" Type="http://schemas.openxmlformats.org/officeDocument/2006/relationships/hyperlink" Target="http://en.wikipedia.org/wiki/Orbit" TargetMode="External"/><Relationship Id="rId4" Type="http://schemas.openxmlformats.org/officeDocument/2006/relationships/hyperlink" Target="http://en.wikipedia.org/wiki/United_States_Senate"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en.wikipedia.org/wiki/Transylvanian_Saxons" TargetMode="External"/><Relationship Id="rId13" Type="http://schemas.openxmlformats.org/officeDocument/2006/relationships/hyperlink" Target="http://en.wikipedia.org/wiki/Rocket" TargetMode="External"/><Relationship Id="rId3" Type="http://schemas.openxmlformats.org/officeDocument/2006/relationships/hyperlink" Target="http://en.wikipedia.org/wiki/Austria-Hungary" TargetMode="External"/><Relationship Id="rId7" Type="http://schemas.openxmlformats.org/officeDocument/2006/relationships/hyperlink" Target="http://en.wikipedia.org/wiki/Engineer" TargetMode="External"/><Relationship Id="rId12" Type="http://schemas.openxmlformats.org/officeDocument/2006/relationships/hyperlink" Target="http://en.wikipedia.org/wiki/Robert_H._Goddard" TargetMode="External"/><Relationship Id="rId2" Type="http://schemas.openxmlformats.org/officeDocument/2006/relationships/hyperlink" Target="http://en.wikipedia.org/wiki/Transylvania" TargetMode="External"/><Relationship Id="rId1" Type="http://schemas.openxmlformats.org/officeDocument/2006/relationships/slideLayout" Target="../slideLayouts/slideLayout2.xml"/><Relationship Id="rId6" Type="http://schemas.openxmlformats.org/officeDocument/2006/relationships/hyperlink" Target="http://en.wikipedia.org/wiki/Physicist" TargetMode="External"/><Relationship Id="rId11" Type="http://schemas.openxmlformats.org/officeDocument/2006/relationships/hyperlink" Target="http://en.wikipedia.org/wiki/United_States" TargetMode="External"/><Relationship Id="rId5" Type="http://schemas.openxmlformats.org/officeDocument/2006/relationships/hyperlink" Target="#cite_note-2"/><Relationship Id="rId15" Type="http://schemas.openxmlformats.org/officeDocument/2006/relationships/image" Target="../media/image39.jpeg"/><Relationship Id="rId10" Type="http://schemas.openxmlformats.org/officeDocument/2006/relationships/hyperlink" Target="http://en.wikipedia.org/wiki/Konstantin_Eduardovich_Tsiolkovskii" TargetMode="External"/><Relationship Id="rId4" Type="http://schemas.openxmlformats.org/officeDocument/2006/relationships/hyperlink" Target="#cite_note-1"/><Relationship Id="rId9" Type="http://schemas.openxmlformats.org/officeDocument/2006/relationships/hyperlink" Target="http://en.wikipedia.org/wiki/Russia" TargetMode="External"/><Relationship Id="rId14" Type="http://schemas.openxmlformats.org/officeDocument/2006/relationships/hyperlink" Target="http://en.wikipedia.org/wiki/Astronautic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Soviet_Union" TargetMode="External"/><Relationship Id="rId7" Type="http://schemas.openxmlformats.org/officeDocument/2006/relationships/image" Target="../media/image40.jpeg"/><Relationship Id="rId2" Type="http://schemas.openxmlformats.org/officeDocument/2006/relationships/hyperlink" Target="http://en.wikipedia.org/wiki/Hero_of_the_Soviet_Union" TargetMode="External"/><Relationship Id="rId1" Type="http://schemas.openxmlformats.org/officeDocument/2006/relationships/slideLayout" Target="../slideLayouts/slideLayout2.xml"/><Relationship Id="rId6" Type="http://schemas.openxmlformats.org/officeDocument/2006/relationships/hyperlink" Target="http://en.wikipedia.org/wiki/Earth" TargetMode="External"/><Relationship Id="rId5" Type="http://schemas.openxmlformats.org/officeDocument/2006/relationships/hyperlink" Target="http://en.wikipedia.org/wiki/Outer_space" TargetMode="External"/><Relationship Id="rId4" Type="http://schemas.openxmlformats.org/officeDocument/2006/relationships/hyperlink" Target="http://en.wikipedia.org/wiki/Cosmonau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en.wikipedia.org/wiki/Nazi_party" TargetMode="External"/><Relationship Id="rId3" Type="http://schemas.openxmlformats.org/officeDocument/2006/relationships/hyperlink" Target="http://en.wikipedia.org/wiki/Rocket_scientist" TargetMode="External"/><Relationship Id="rId7" Type="http://schemas.openxmlformats.org/officeDocument/2006/relationships/hyperlink" Target="http://en.wikipedia.org/wiki/United_States" TargetMode="External"/><Relationship Id="rId2" Type="http://schemas.openxmlformats.org/officeDocument/2006/relationships/hyperlink" Target="http://en.wikipedia.org/wiki/Germans" TargetMode="External"/><Relationship Id="rId1" Type="http://schemas.openxmlformats.org/officeDocument/2006/relationships/slideLayout" Target="../slideLayouts/slideLayout2.xml"/><Relationship Id="rId6" Type="http://schemas.openxmlformats.org/officeDocument/2006/relationships/hyperlink" Target="http://en.wikipedia.org/wiki/Germany" TargetMode="External"/><Relationship Id="rId11" Type="http://schemas.openxmlformats.org/officeDocument/2006/relationships/image" Target="../media/image41.jpeg"/><Relationship Id="rId5" Type="http://schemas.openxmlformats.org/officeDocument/2006/relationships/hyperlink" Target="http://en.wikipedia.org/wiki/Rocket" TargetMode="External"/><Relationship Id="rId10" Type="http://schemas.openxmlformats.org/officeDocument/2006/relationships/hyperlink" Target="http://en.wikipedia.org/wiki/20th_century" TargetMode="External"/><Relationship Id="rId4" Type="http://schemas.openxmlformats.org/officeDocument/2006/relationships/hyperlink" Target="http://en.wikipedia.org/wiki/Space_architect" TargetMode="External"/><Relationship Id="rId9" Type="http://schemas.openxmlformats.org/officeDocument/2006/relationships/hyperlink" Target="http://en.wikipedia.org/wiki/SS"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en.wikipedia.org/wiki/Philosopher" TargetMode="External"/><Relationship Id="rId13" Type="http://schemas.openxmlformats.org/officeDocument/2006/relationships/hyperlink" Target="#cite_note-5"/><Relationship Id="rId18" Type="http://schemas.openxmlformats.org/officeDocument/2006/relationships/hyperlink" Target="#cite_note-finocchiaro2007-7"/><Relationship Id="rId3" Type="http://schemas.openxmlformats.org/officeDocument/2006/relationships/image" Target="../media/image42.jpeg"/><Relationship Id="rId7" Type="http://schemas.openxmlformats.org/officeDocument/2006/relationships/hyperlink" Target="http://en.wikipedia.org/wiki/Astronomer" TargetMode="External"/><Relationship Id="rId12" Type="http://schemas.openxmlformats.org/officeDocument/2006/relationships/hyperlink" Target="http://en.wikipedia.org/wiki/Astronomy" TargetMode="External"/><Relationship Id="rId17" Type="http://schemas.openxmlformats.org/officeDocument/2006/relationships/hyperlink" Target="#cite_note-Einstein-6"/><Relationship Id="rId2" Type="http://schemas.openxmlformats.org/officeDocument/2006/relationships/hyperlink" Target="http://en.wikipedia.org/wiki/File:Galileo.arp.300pix.jpg" TargetMode="External"/><Relationship Id="rId16" Type="http://schemas.openxmlformats.org/officeDocument/2006/relationships/hyperlink" Target="http://en.wikipedia.org/wiki/Science" TargetMode="External"/><Relationship Id="rId20" Type="http://schemas.openxmlformats.org/officeDocument/2006/relationships/hyperlink" Target="#cite_note-8"/><Relationship Id="rId1" Type="http://schemas.openxmlformats.org/officeDocument/2006/relationships/slideLayout" Target="../slideLayouts/slideLayout2.xml"/><Relationship Id="rId6" Type="http://schemas.openxmlformats.org/officeDocument/2006/relationships/hyperlink" Target="http://en.wikipedia.org/wiki/Mathematician" TargetMode="External"/><Relationship Id="rId11" Type="http://schemas.openxmlformats.org/officeDocument/2006/relationships/hyperlink" Target="http://en.wikipedia.org/wiki/Nicolaus_Copernicus" TargetMode="External"/><Relationship Id="rId5" Type="http://schemas.openxmlformats.org/officeDocument/2006/relationships/hyperlink" Target="http://en.wikipedia.org/wiki/Physicist" TargetMode="External"/><Relationship Id="rId15" Type="http://schemas.openxmlformats.org/officeDocument/2006/relationships/hyperlink" Target="#cite_note-Einstein-6"/><Relationship Id="rId10" Type="http://schemas.openxmlformats.org/officeDocument/2006/relationships/hyperlink" Target="http://en.wikipedia.org/wiki/Telescope" TargetMode="External"/><Relationship Id="rId19" Type="http://schemas.openxmlformats.org/officeDocument/2006/relationships/hyperlink" Target="http://en.wikipedia.org/wiki/Stephen_Hawking" TargetMode="External"/><Relationship Id="rId4" Type="http://schemas.openxmlformats.org/officeDocument/2006/relationships/hyperlink" Target="http://en.wikipedia.org/wiki/Italian_people" TargetMode="External"/><Relationship Id="rId9" Type="http://schemas.openxmlformats.org/officeDocument/2006/relationships/hyperlink" Target="http://en.wikipedia.org/wiki/Scientific_Revolution" TargetMode="External"/><Relationship Id="rId14" Type="http://schemas.openxmlformats.org/officeDocument/2006/relationships/hyperlink" Target="http://en.wikipedia.org/wiki/Physics"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en.wikipedia.org/wiki/Professor" TargetMode="External"/><Relationship Id="rId13" Type="http://schemas.openxmlformats.org/officeDocument/2006/relationships/hyperlink" Target="http://en.wikipedia.org/wiki/Gemini_8" TargetMode="External"/><Relationship Id="rId3" Type="http://schemas.openxmlformats.org/officeDocument/2006/relationships/hyperlink" Target="http://en.wikipedia.org/wiki/Aviator" TargetMode="External"/><Relationship Id="rId7" Type="http://schemas.openxmlformats.org/officeDocument/2006/relationships/hyperlink" Target="http://en.wikipedia.org/wiki/University" TargetMode="External"/><Relationship Id="rId12" Type="http://schemas.openxmlformats.org/officeDocument/2006/relationships/hyperlink" Target="http://en.wikipedia.org/wiki/Spaceflight" TargetMode="External"/><Relationship Id="rId2" Type="http://schemas.openxmlformats.org/officeDocument/2006/relationships/hyperlink" Target="http://en.wikipedia.org/wiki/United_States" TargetMode="External"/><Relationship Id="rId1" Type="http://schemas.openxmlformats.org/officeDocument/2006/relationships/slideLayout" Target="../slideLayouts/slideLayout2.xml"/><Relationship Id="rId6" Type="http://schemas.openxmlformats.org/officeDocument/2006/relationships/hyperlink" Target="http://en.wikipedia.org/wiki/Aerospace_engineering" TargetMode="External"/><Relationship Id="rId11" Type="http://schemas.openxmlformats.org/officeDocument/2006/relationships/hyperlink" Target="http://en.wikipedia.org/wiki/Moon" TargetMode="External"/><Relationship Id="rId5" Type="http://schemas.openxmlformats.org/officeDocument/2006/relationships/hyperlink" Target="http://en.wikipedia.org/wiki/Test_pilot" TargetMode="External"/><Relationship Id="rId15" Type="http://schemas.openxmlformats.org/officeDocument/2006/relationships/image" Target="../media/image43.jpeg"/><Relationship Id="rId10" Type="http://schemas.openxmlformats.org/officeDocument/2006/relationships/hyperlink" Target="http://en.wikipedia.org/wiki/List_of_Apollo_astronauts#Apollo_astronauts_who_walked_on_the_Moon" TargetMode="External"/><Relationship Id="rId4" Type="http://schemas.openxmlformats.org/officeDocument/2006/relationships/hyperlink" Target="http://en.wikipedia.org/wiki/Astronaut" TargetMode="External"/><Relationship Id="rId9" Type="http://schemas.openxmlformats.org/officeDocument/2006/relationships/hyperlink" Target="http://en.wikipedia.org/wiki/United_States_Naval_Aviator" TargetMode="External"/><Relationship Id="rId14" Type="http://schemas.openxmlformats.org/officeDocument/2006/relationships/hyperlink" Target="http://en.wikipedia.org/wiki/File:Neil_Armstrong_pose.jp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en.wikipedia.org/wiki/Astronaut" TargetMode="External"/><Relationship Id="rId2" Type="http://schemas.openxmlformats.org/officeDocument/2006/relationships/hyperlink" Target="http://en.wikipedia.org/wiki/Soviet_Union" TargetMode="Externa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hyperlink" Target="http://en.wikipedia.org/wiki/Outer_space" TargetMode="External"/><Relationship Id="rId4" Type="http://schemas.openxmlformats.org/officeDocument/2006/relationships/hyperlink" Target="http://en.wikipedia.org/wiki/Vostok_6"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en.wikipedia.org/wiki/Westlake_School_for_Girls" TargetMode="External"/><Relationship Id="rId13" Type="http://schemas.openxmlformats.org/officeDocument/2006/relationships/hyperlink" Target="http://en.wikipedia.org/wiki/Low_Earth_orbit" TargetMode="External"/><Relationship Id="rId3" Type="http://schemas.openxmlformats.org/officeDocument/2006/relationships/hyperlink" Target="http://en.wikipedia.org/wiki/United_States" TargetMode="External"/><Relationship Id="rId7" Type="http://schemas.openxmlformats.org/officeDocument/2006/relationships/hyperlink" Target="http://en.wikipedia.org/wiki/Portola_Middle_School_(Tarzana)" TargetMode="External"/><Relationship Id="rId12" Type="http://schemas.openxmlformats.org/officeDocument/2006/relationships/hyperlink" Target="http://en.wikipedia.org/wiki/Doctor_of_Philosophy" TargetMode="External"/><Relationship Id="rId2" Type="http://schemas.openxmlformats.org/officeDocument/2006/relationships/hyperlink" Target="http://en.wikipedia.org/wiki/Los_Angeles,_California" TargetMode="External"/><Relationship Id="rId1" Type="http://schemas.openxmlformats.org/officeDocument/2006/relationships/slideLayout" Target="../slideLayouts/slideLayout2.xml"/><Relationship Id="rId6" Type="http://schemas.openxmlformats.org/officeDocument/2006/relationships/hyperlink" Target="http://en.wikipedia.org/wiki/Astronaut" TargetMode="External"/><Relationship Id="rId11" Type="http://schemas.openxmlformats.org/officeDocument/2006/relationships/hyperlink" Target="http://en.wikipedia.org/wiki/Master's_degree" TargetMode="External"/><Relationship Id="rId5" Type="http://schemas.openxmlformats.org/officeDocument/2006/relationships/hyperlink" Target="http://en.wikipedia.org/wiki/NASA" TargetMode="External"/><Relationship Id="rId15" Type="http://schemas.openxmlformats.org/officeDocument/2006/relationships/image" Target="../media/image45.jpeg"/><Relationship Id="rId10" Type="http://schemas.openxmlformats.org/officeDocument/2006/relationships/hyperlink" Target="http://en.wikipedia.org/wiki/Stanford_University" TargetMode="External"/><Relationship Id="rId4" Type="http://schemas.openxmlformats.org/officeDocument/2006/relationships/hyperlink" Target="http://en.wikipedia.org/wiki/Physicist" TargetMode="External"/><Relationship Id="rId9" Type="http://schemas.openxmlformats.org/officeDocument/2006/relationships/hyperlink" Target="http://en.wikipedia.org/wiki/Swarthmore_College" TargetMode="External"/><Relationship Id="rId14" Type="http://schemas.openxmlformats.org/officeDocument/2006/relationships/hyperlink" Target="http://upload.wikimedia.org/wikipedia/commons/a/a4/Ride-s.jpg"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en.wikipedia.org/wiki/Apollo_14" TargetMode="External"/><Relationship Id="rId2" Type="http://schemas.openxmlformats.org/officeDocument/2006/relationships/hyperlink" Target="http://en.wikipedia.org/wiki/United_States" TargetMode="Externa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hyperlink" Target="http://en.wikipedia.org/wiki/List_of_Apollo_astronaut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en.wikipedia.org/wiki/Astronaut" TargetMode="External"/><Relationship Id="rId3" Type="http://schemas.openxmlformats.org/officeDocument/2006/relationships/hyperlink" Target="http://en.wikipedia.org/wiki/United_States" TargetMode="External"/><Relationship Id="rId7" Type="http://schemas.openxmlformats.org/officeDocument/2006/relationships/hyperlink" Target="http://en.wikipedia.org/wiki/Launch_vehicle" TargetMode="External"/><Relationship Id="rId2" Type="http://schemas.openxmlformats.org/officeDocument/2006/relationships/hyperlink" Target="http://en.wikipedia.org/wiki/Human_spaceflight" TargetMode="External"/><Relationship Id="rId1" Type="http://schemas.openxmlformats.org/officeDocument/2006/relationships/slideLayout" Target="../slideLayouts/slideLayout2.xml"/><Relationship Id="rId6" Type="http://schemas.openxmlformats.org/officeDocument/2006/relationships/hyperlink" Target="http://en.wikipedia.org/wiki/Moon" TargetMode="External"/><Relationship Id="rId5" Type="http://schemas.openxmlformats.org/officeDocument/2006/relationships/hyperlink" Target="http://en.wikipedia.org/wiki/NASA" TargetMode="External"/><Relationship Id="rId10" Type="http://schemas.openxmlformats.org/officeDocument/2006/relationships/hyperlink" Target="http://en.wikipedia.org/wiki/Project_Apollo" TargetMode="External"/><Relationship Id="rId4" Type="http://schemas.openxmlformats.org/officeDocument/2006/relationships/hyperlink" Target="http://en.wikipedia.org/wiki/Space_station" TargetMode="External"/><Relationship Id="rId9" Type="http://schemas.openxmlformats.org/officeDocument/2006/relationships/hyperlink" Target="http://en.wikipedia.org/wiki/List_of_Apollo_astronauts#Apollo_astronauts_who_walked_on_the_Moon"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en.wikipedia.org/wiki/Low_Earth_orbit" TargetMode="External"/><Relationship Id="rId7" Type="http://schemas.openxmlformats.org/officeDocument/2006/relationships/hyperlink" Target="http://en.wikipedia.org/wiki/Radio" TargetMode="External"/><Relationship Id="rId2" Type="http://schemas.openxmlformats.org/officeDocument/2006/relationships/hyperlink" Target="http://en.wikipedia.org/wiki/Satellite" TargetMode="External"/><Relationship Id="rId1" Type="http://schemas.openxmlformats.org/officeDocument/2006/relationships/slideLayout" Target="../slideLayouts/slideLayout2.xml"/><Relationship Id="rId6" Type="http://schemas.openxmlformats.org/officeDocument/2006/relationships/hyperlink" Target="http://en.wikipedia.org/wiki/Earth%27s_atmosphere#Temperature_and_the_atmospheric_layers" TargetMode="External"/><Relationship Id="rId5" Type="http://schemas.openxmlformats.org/officeDocument/2006/relationships/hyperlink" Target="http://en.wikipedia.org/wiki/Sputnik_program" TargetMode="External"/><Relationship Id="rId4" Type="http://schemas.openxmlformats.org/officeDocument/2006/relationships/hyperlink" Target="http://en.wikipedia.org/wiki/Soviet_Union"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en.wikibooks.org/w/index.php?title=File:Finding_polaris.png&amp;filetimestamp=2006062617315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Stars &amp; Space Exploration</a:t>
            </a:r>
            <a:endParaRPr lang="en-US" dirty="0"/>
          </a:p>
        </p:txBody>
      </p:sp>
      <p:sp>
        <p:nvSpPr>
          <p:cNvPr id="3" name="Subtitle 2"/>
          <p:cNvSpPr>
            <a:spLocks noGrp="1"/>
          </p:cNvSpPr>
          <p:nvPr>
            <p:ph type="subTitle" idx="1"/>
          </p:nvPr>
        </p:nvSpPr>
        <p:spPr/>
        <p:txBody>
          <a:bodyPr/>
          <a:lstStyle/>
          <a:p>
            <a:r>
              <a:rPr lang="en-US" dirty="0" smtClean="0"/>
              <a:t>Two Pathfinder Honors</a:t>
            </a:r>
            <a:endParaRPr lang="en-US" dirty="0"/>
          </a:p>
        </p:txBody>
      </p:sp>
    </p:spTree>
  </p:cSld>
  <p:clrMapOvr>
    <a:masterClrMapping/>
  </p:clrMapOvr>
  <p:transition advTm="906">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err="1" smtClean="0"/>
              <a:t>Capella</a:t>
            </a:r>
            <a:r>
              <a:rPr lang="en-US" dirty="0" smtClean="0"/>
              <a:t> </a:t>
            </a:r>
          </a:p>
        </p:txBody>
      </p:sp>
      <p:pic>
        <p:nvPicPr>
          <p:cNvPr id="28676" name="Picture 4" descr="http://upload.wikimedia.org/wikipedia/commons/thumb/2/25/Finding_capella.png/400px-Finding_capella.png">
            <a:hlinkClick r:id="rId2"/>
          </p:cNvPr>
          <p:cNvPicPr>
            <a:picLocks noChangeAspect="1" noChangeArrowheads="1"/>
          </p:cNvPicPr>
          <p:nvPr/>
        </p:nvPicPr>
        <p:blipFill>
          <a:blip r:embed="rId3" cstate="print"/>
          <a:srcRect/>
          <a:stretch>
            <a:fillRect/>
          </a:stretch>
        </p:blipFill>
        <p:spPr bwMode="auto">
          <a:xfrm>
            <a:off x="3200400" y="457200"/>
            <a:ext cx="5334000" cy="5960745"/>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8676"/>
                                        </p:tgtEl>
                                        <p:attrNameLst>
                                          <p:attrName>style.visibility</p:attrName>
                                        </p:attrNameLst>
                                      </p:cBhvr>
                                      <p:to>
                                        <p:strVal val="visible"/>
                                      </p:to>
                                    </p:set>
                                    <p:animEffect transition="in" filter="fade">
                                      <p:cBhvr>
                                        <p:cTn id="11" dur="2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0" y="228600"/>
            <a:ext cx="8248708" cy="4429151"/>
          </a:xfrm>
        </p:spPr>
        <p:txBody>
          <a:bodyPr/>
          <a:lstStyle/>
          <a:p>
            <a:pPr>
              <a:buNone/>
            </a:pPr>
            <a:r>
              <a:rPr lang="en-US" dirty="0" err="1" smtClean="0"/>
              <a:t>Acturus</a:t>
            </a:r>
            <a:r>
              <a:rPr lang="en-US" dirty="0" smtClean="0"/>
              <a:t> </a:t>
            </a:r>
          </a:p>
        </p:txBody>
      </p:sp>
      <p:pic>
        <p:nvPicPr>
          <p:cNvPr id="96258" name="Picture 2" descr="http://upload.wikimedia.org/wikipedia/commons/thumb/a/ae/Finding_arcturus.png/400px-Finding_arcturus.png">
            <a:hlinkClick r:id="rId2"/>
          </p:cNvPr>
          <p:cNvPicPr>
            <a:picLocks noChangeAspect="1" noChangeArrowheads="1"/>
          </p:cNvPicPr>
          <p:nvPr/>
        </p:nvPicPr>
        <p:blipFill>
          <a:blip r:embed="rId3" cstate="print"/>
          <a:srcRect/>
          <a:stretch>
            <a:fillRect/>
          </a:stretch>
        </p:blipFill>
        <p:spPr bwMode="auto">
          <a:xfrm>
            <a:off x="457200" y="1524000"/>
            <a:ext cx="8420418" cy="5010151"/>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6258"/>
                                        </p:tgtEl>
                                        <p:attrNameLst>
                                          <p:attrName>style.visibility</p:attrName>
                                        </p:attrNameLst>
                                      </p:cBhvr>
                                      <p:to>
                                        <p:strVal val="visible"/>
                                      </p:to>
                                    </p:set>
                                    <p:animEffect transition="in" filter="fade">
                                      <p:cBhvr>
                                        <p:cTn id="11" dur="2000"/>
                                        <p:tgtEl>
                                          <p:spTgt spid="96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err="1" smtClean="0"/>
              <a:t>Mintaka</a:t>
            </a:r>
            <a:r>
              <a:rPr lang="en-US" dirty="0" smtClean="0"/>
              <a:t> </a:t>
            </a:r>
          </a:p>
        </p:txBody>
      </p:sp>
      <p:pic>
        <p:nvPicPr>
          <p:cNvPr id="95236" name="Picture 4" descr="Mintaka"/>
          <p:cNvPicPr>
            <a:picLocks noChangeAspect="1" noChangeArrowheads="1"/>
          </p:cNvPicPr>
          <p:nvPr/>
        </p:nvPicPr>
        <p:blipFill>
          <a:blip r:embed="rId2" cstate="print"/>
          <a:srcRect/>
          <a:stretch>
            <a:fillRect/>
          </a:stretch>
        </p:blipFill>
        <p:spPr bwMode="auto">
          <a:xfrm>
            <a:off x="2971800" y="228600"/>
            <a:ext cx="5181600" cy="6185365"/>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err="1" smtClean="0"/>
              <a:t>Alshain</a:t>
            </a:r>
            <a:r>
              <a:rPr lang="en-US" dirty="0" smtClean="0"/>
              <a:t> </a:t>
            </a:r>
          </a:p>
        </p:txBody>
      </p:sp>
      <p:pic>
        <p:nvPicPr>
          <p:cNvPr id="94210" name="Picture 2" descr="Alshain"/>
          <p:cNvPicPr>
            <a:picLocks noChangeAspect="1" noChangeArrowheads="1"/>
          </p:cNvPicPr>
          <p:nvPr/>
        </p:nvPicPr>
        <p:blipFill>
          <a:blip r:embed="rId2" cstate="print"/>
          <a:srcRect/>
          <a:stretch>
            <a:fillRect/>
          </a:stretch>
        </p:blipFill>
        <p:spPr bwMode="auto">
          <a:xfrm>
            <a:off x="2819400" y="228600"/>
            <a:ext cx="5181600" cy="6388101"/>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err="1" smtClean="0"/>
              <a:t>Bellatrix</a:t>
            </a:r>
            <a:endParaRPr lang="en-US" dirty="0" smtClean="0"/>
          </a:p>
        </p:txBody>
      </p:sp>
      <p:pic>
        <p:nvPicPr>
          <p:cNvPr id="104450" name="Picture 2" descr="Bellatrix"/>
          <p:cNvPicPr>
            <a:picLocks noChangeAspect="1" noChangeArrowheads="1"/>
          </p:cNvPicPr>
          <p:nvPr/>
        </p:nvPicPr>
        <p:blipFill>
          <a:blip r:embed="rId2" cstate="print"/>
          <a:srcRect/>
          <a:stretch>
            <a:fillRect/>
          </a:stretch>
        </p:blipFill>
        <p:spPr bwMode="auto">
          <a:xfrm>
            <a:off x="2667000" y="304800"/>
            <a:ext cx="5257800" cy="6276328"/>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696" y="1857370"/>
            <a:ext cx="5172104" cy="3857629"/>
          </a:xfrm>
        </p:spPr>
        <p:txBody>
          <a:bodyPr>
            <a:normAutofit/>
          </a:bodyPr>
          <a:lstStyle/>
          <a:p>
            <a:pPr>
              <a:buNone/>
            </a:pPr>
            <a:r>
              <a:rPr lang="en-US" dirty="0" smtClean="0"/>
              <a:t>Betelgeuse</a:t>
            </a:r>
          </a:p>
          <a:p>
            <a:pPr>
              <a:buNone/>
            </a:pPr>
            <a:endParaRPr lang="en-US" sz="2800" dirty="0" smtClean="0"/>
          </a:p>
          <a:p>
            <a:pPr>
              <a:buNone/>
            </a:pPr>
            <a:r>
              <a:rPr lang="en-US" sz="2400" dirty="0" smtClean="0"/>
              <a:t> pronounced </a:t>
            </a:r>
          </a:p>
          <a:p>
            <a:pPr>
              <a:buNone/>
            </a:pPr>
            <a:r>
              <a:rPr lang="en-US" sz="2400" dirty="0" smtClean="0"/>
              <a:t>“</a:t>
            </a:r>
            <a:r>
              <a:rPr lang="en-US" sz="2400" dirty="0" err="1" smtClean="0"/>
              <a:t>Beatlejuice</a:t>
            </a:r>
            <a:r>
              <a:rPr lang="en-US" sz="2400" dirty="0" smtClean="0"/>
              <a:t>”</a:t>
            </a:r>
          </a:p>
        </p:txBody>
      </p:sp>
      <p:pic>
        <p:nvPicPr>
          <p:cNvPr id="103426" name="Picture 2" descr="Betelgeuze"/>
          <p:cNvPicPr>
            <a:picLocks noChangeAspect="1" noChangeArrowheads="1"/>
          </p:cNvPicPr>
          <p:nvPr/>
        </p:nvPicPr>
        <p:blipFill>
          <a:blip r:embed="rId2" cstate="print"/>
          <a:srcRect/>
          <a:stretch>
            <a:fillRect/>
          </a:stretch>
        </p:blipFill>
        <p:spPr bwMode="auto">
          <a:xfrm>
            <a:off x="3352800" y="228600"/>
            <a:ext cx="5257800" cy="6276327"/>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03426"/>
                                        </p:tgtEl>
                                        <p:attrNameLst>
                                          <p:attrName>style.visibility</p:attrName>
                                        </p:attrNameLst>
                                      </p:cBhvr>
                                      <p:to>
                                        <p:strVal val="visible"/>
                                      </p:to>
                                    </p:set>
                                    <p:animEffect transition="in" filter="fade">
                                      <p:cBhvr>
                                        <p:cTn id="17" dur="2000"/>
                                        <p:tgtEl>
                                          <p:spTgt spid="10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err="1" smtClean="0"/>
              <a:t>Coxa</a:t>
            </a:r>
            <a:r>
              <a:rPr lang="en-US" dirty="0" smtClean="0"/>
              <a:t> </a:t>
            </a:r>
          </a:p>
        </p:txBody>
      </p:sp>
      <p:pic>
        <p:nvPicPr>
          <p:cNvPr id="102402" name="Picture 2" descr="Coxa"/>
          <p:cNvPicPr>
            <a:picLocks noChangeAspect="1" noChangeArrowheads="1"/>
          </p:cNvPicPr>
          <p:nvPr/>
        </p:nvPicPr>
        <p:blipFill>
          <a:blip r:embed="rId2" cstate="print"/>
          <a:srcRect/>
          <a:stretch>
            <a:fillRect/>
          </a:stretch>
        </p:blipFill>
        <p:spPr bwMode="auto">
          <a:xfrm>
            <a:off x="1524000" y="685800"/>
            <a:ext cx="7251493" cy="5267326"/>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sz="4000" dirty="0" smtClean="0"/>
              <a:t>What is a constellation? Name and point out six. Name two constellations visible throughout the year. </a:t>
            </a:r>
            <a:r>
              <a:rPr lang="en-US" dirty="0" smtClean="0"/>
              <a:t/>
            </a:r>
            <a:br>
              <a:rPr lang="en-US" dirty="0" smtClean="0"/>
            </a:br>
            <a:endParaRPr lang="en-US" dirty="0"/>
          </a:p>
        </p:txBody>
      </p:sp>
      <p:sp>
        <p:nvSpPr>
          <p:cNvPr id="3" name="Content Placeholder 2"/>
          <p:cNvSpPr>
            <a:spLocks noGrp="1"/>
          </p:cNvSpPr>
          <p:nvPr>
            <p:ph idx="1"/>
          </p:nvPr>
        </p:nvSpPr>
        <p:spPr>
          <a:xfrm>
            <a:off x="457200" y="2428849"/>
            <a:ext cx="8248708" cy="4429151"/>
          </a:xfrm>
        </p:spPr>
        <p:txBody>
          <a:bodyPr>
            <a:normAutofit/>
          </a:bodyPr>
          <a:lstStyle/>
          <a:p>
            <a:r>
              <a:rPr lang="en-US" dirty="0" smtClean="0"/>
              <a:t>A constellation is any one of the 88 areas into which the sky - or the celestial sphere - is divided. The term is also often used less formally to denote a group of stars visibly related to each other in a particular configuration or pattern.</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9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48708" cy="4429151"/>
          </a:xfrm>
        </p:spPr>
        <p:txBody>
          <a:bodyPr/>
          <a:lstStyle/>
          <a:p>
            <a:pPr>
              <a:buNone/>
            </a:pPr>
            <a:r>
              <a:rPr lang="en-US" b="1" dirty="0" err="1" smtClean="0"/>
              <a:t>Ursa</a:t>
            </a:r>
            <a:r>
              <a:rPr lang="en-US" b="1" dirty="0" smtClean="0"/>
              <a:t> Major - </a:t>
            </a:r>
            <a:r>
              <a:rPr lang="en-US" dirty="0" smtClean="0"/>
              <a:t>better known as the Big Dipper. </a:t>
            </a:r>
            <a:endParaRPr lang="en-US" b="1" dirty="0" smtClean="0"/>
          </a:p>
        </p:txBody>
      </p:sp>
      <p:pic>
        <p:nvPicPr>
          <p:cNvPr id="90114" name="Picture 2" descr="http://www.physics.csbsju.edu/astro/constellations/images/ursa_major_l.gif"/>
          <p:cNvPicPr>
            <a:picLocks noChangeAspect="1" noChangeArrowheads="1"/>
          </p:cNvPicPr>
          <p:nvPr/>
        </p:nvPicPr>
        <p:blipFill>
          <a:blip r:embed="rId2" cstate="print"/>
          <a:srcRect/>
          <a:stretch>
            <a:fillRect/>
          </a:stretch>
        </p:blipFill>
        <p:spPr bwMode="auto">
          <a:xfrm>
            <a:off x="1371600" y="1447800"/>
            <a:ext cx="6257925" cy="4848225"/>
          </a:xfrm>
          <a:prstGeom prst="rect">
            <a:avLst/>
          </a:prstGeom>
          <a:noFill/>
        </p:spPr>
      </p:pic>
      <p:pic>
        <p:nvPicPr>
          <p:cNvPr id="90116" name="Picture 4" descr="http://www.gillatt.org/jungle/junglephotos/fullsize/ursamajor.jpg"/>
          <p:cNvPicPr>
            <a:picLocks noChangeAspect="1" noChangeArrowheads="1"/>
          </p:cNvPicPr>
          <p:nvPr/>
        </p:nvPicPr>
        <p:blipFill>
          <a:blip r:embed="rId3" cstate="print"/>
          <a:srcRect/>
          <a:stretch>
            <a:fillRect/>
          </a:stretch>
        </p:blipFill>
        <p:spPr bwMode="auto">
          <a:xfrm>
            <a:off x="1066800" y="1447800"/>
            <a:ext cx="6973134" cy="48006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0114"/>
                                        </p:tgtEl>
                                        <p:attrNameLst>
                                          <p:attrName>style.visibility</p:attrName>
                                        </p:attrNameLst>
                                      </p:cBhvr>
                                      <p:to>
                                        <p:strVal val="visible"/>
                                      </p:to>
                                    </p:set>
                                    <p:animEffect transition="in" filter="fade">
                                      <p:cBhvr>
                                        <p:cTn id="11" dur="2000"/>
                                        <p:tgtEl>
                                          <p:spTgt spid="901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2000"/>
                                        <p:tgtEl>
                                          <p:spTgt spid="90114"/>
                                        </p:tgtEl>
                                      </p:cBhvr>
                                    </p:animEffect>
                                    <p:set>
                                      <p:cBhvr>
                                        <p:cTn id="16" dur="1" fill="hold">
                                          <p:stCondLst>
                                            <p:cond delay="1999"/>
                                          </p:stCondLst>
                                        </p:cTn>
                                        <p:tgtEl>
                                          <p:spTgt spid="90114"/>
                                        </p:tgtEl>
                                        <p:attrNameLst>
                                          <p:attrName>style.visibility</p:attrName>
                                        </p:attrNameLst>
                                      </p:cBhvr>
                                      <p:to>
                                        <p:strVal val="hidden"/>
                                      </p:to>
                                    </p:se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0116"/>
                                        </p:tgtEl>
                                        <p:attrNameLst>
                                          <p:attrName>style.visibility</p:attrName>
                                        </p:attrNameLst>
                                      </p:cBhvr>
                                      <p:to>
                                        <p:strVal val="visible"/>
                                      </p:to>
                                    </p:set>
                                    <p:animEffect transition="in" filter="fade">
                                      <p:cBhvr>
                                        <p:cTn id="20" dur="2000"/>
                                        <p:tgtEl>
                                          <p:spTgt spid="90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48708" cy="4429151"/>
          </a:xfrm>
        </p:spPr>
        <p:txBody>
          <a:bodyPr/>
          <a:lstStyle/>
          <a:p>
            <a:pPr>
              <a:buNone/>
            </a:pPr>
            <a:r>
              <a:rPr lang="en-US" b="1" dirty="0" err="1" smtClean="0"/>
              <a:t>Ursa</a:t>
            </a:r>
            <a:r>
              <a:rPr lang="en-US" b="1" dirty="0" smtClean="0"/>
              <a:t> Minor-</a:t>
            </a:r>
            <a:r>
              <a:rPr lang="en-US" dirty="0" smtClean="0"/>
              <a:t>better known as the Little Dipper </a:t>
            </a:r>
            <a:endParaRPr lang="en-US" b="1" dirty="0" smtClean="0"/>
          </a:p>
        </p:txBody>
      </p:sp>
      <p:pic>
        <p:nvPicPr>
          <p:cNvPr id="101378" name="Picture 2" descr="http://www.redorbit.com/modules/reflib/article_images/10_7ac7ecab79f371abd067205f45d0dadd.jpg"/>
          <p:cNvPicPr>
            <a:picLocks noChangeAspect="1" noChangeArrowheads="1"/>
          </p:cNvPicPr>
          <p:nvPr/>
        </p:nvPicPr>
        <p:blipFill>
          <a:blip r:embed="rId2" cstate="print"/>
          <a:srcRect/>
          <a:stretch>
            <a:fillRect/>
          </a:stretch>
        </p:blipFill>
        <p:spPr bwMode="auto">
          <a:xfrm>
            <a:off x="914400" y="1066800"/>
            <a:ext cx="7315200" cy="5418667"/>
          </a:xfrm>
          <a:prstGeom prst="rect">
            <a:avLst/>
          </a:prstGeom>
          <a:noFill/>
        </p:spPr>
      </p:pic>
      <p:pic>
        <p:nvPicPr>
          <p:cNvPr id="101380" name="Picture 4" descr="http://www.cesa8.k12.wi.us/teares/math/it/summer2001/Astronomy/web%20page/ursas.jpg"/>
          <p:cNvPicPr>
            <a:picLocks noChangeAspect="1" noChangeArrowheads="1"/>
          </p:cNvPicPr>
          <p:nvPr/>
        </p:nvPicPr>
        <p:blipFill>
          <a:blip r:embed="rId3" cstate="print"/>
          <a:srcRect/>
          <a:stretch>
            <a:fillRect/>
          </a:stretch>
        </p:blipFill>
        <p:spPr bwMode="auto">
          <a:xfrm>
            <a:off x="1676400" y="1066800"/>
            <a:ext cx="5626166" cy="542925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1378"/>
                                        </p:tgtEl>
                                        <p:attrNameLst>
                                          <p:attrName>style.visibility</p:attrName>
                                        </p:attrNameLst>
                                      </p:cBhvr>
                                      <p:to>
                                        <p:strVal val="visible"/>
                                      </p:to>
                                    </p:set>
                                    <p:animEffect transition="in" filter="fade">
                                      <p:cBhvr>
                                        <p:cTn id="11" dur="2000"/>
                                        <p:tgtEl>
                                          <p:spTgt spid="10137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2000"/>
                                        <p:tgtEl>
                                          <p:spTgt spid="101378"/>
                                        </p:tgtEl>
                                      </p:cBhvr>
                                    </p:animEffect>
                                    <p:set>
                                      <p:cBhvr>
                                        <p:cTn id="16" dur="1" fill="hold">
                                          <p:stCondLst>
                                            <p:cond delay="1999"/>
                                          </p:stCondLst>
                                        </p:cTn>
                                        <p:tgtEl>
                                          <p:spTgt spid="101378"/>
                                        </p:tgtEl>
                                        <p:attrNameLst>
                                          <p:attrName>style.visibility</p:attrName>
                                        </p:attrNameLst>
                                      </p:cBhvr>
                                      <p:to>
                                        <p:strVal val="hidden"/>
                                      </p:to>
                                    </p:se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01380"/>
                                        </p:tgtEl>
                                        <p:attrNameLst>
                                          <p:attrName>style.visibility</p:attrName>
                                        </p:attrNameLst>
                                      </p:cBhvr>
                                      <p:to>
                                        <p:strVal val="visible"/>
                                      </p:to>
                                    </p:set>
                                    <p:animEffect transition="in" filter="fade">
                                      <p:cBhvr>
                                        <p:cTn id="20" dur="2000"/>
                                        <p:tgtEl>
                                          <p:spTgt spid="101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the Following Questions</a:t>
            </a:r>
            <a:endParaRPr lang="en-US" dirty="0"/>
          </a:p>
        </p:txBody>
      </p:sp>
      <p:sp>
        <p:nvSpPr>
          <p:cNvPr id="3" name="Content Placeholder 2"/>
          <p:cNvSpPr>
            <a:spLocks noGrp="1"/>
          </p:cNvSpPr>
          <p:nvPr>
            <p:ph idx="1"/>
          </p:nvPr>
        </p:nvSpPr>
        <p:spPr>
          <a:xfrm>
            <a:off x="457200" y="1981200"/>
            <a:ext cx="8686800" cy="990600"/>
          </a:xfrm>
        </p:spPr>
        <p:txBody>
          <a:bodyPr>
            <a:normAutofit/>
          </a:bodyPr>
          <a:lstStyle/>
          <a:p>
            <a:pPr>
              <a:buNone/>
            </a:pPr>
            <a:r>
              <a:rPr lang="en-US" sz="2400" dirty="0" smtClean="0">
                <a:solidFill>
                  <a:schemeClr val="tx1"/>
                </a:solidFill>
              </a:rPr>
              <a:t>What is the earth's nearest celestial neighbor? What is its distance from the earth? </a:t>
            </a:r>
          </a:p>
          <a:p>
            <a:endParaRPr lang="en-US" sz="2000" dirty="0"/>
          </a:p>
        </p:txBody>
      </p:sp>
      <p:sp>
        <p:nvSpPr>
          <p:cNvPr id="11" name="TextBox 10"/>
          <p:cNvSpPr txBox="1"/>
          <p:nvPr/>
        </p:nvSpPr>
        <p:spPr>
          <a:xfrm>
            <a:off x="533400" y="3429000"/>
            <a:ext cx="7391400" cy="646331"/>
          </a:xfrm>
          <a:prstGeom prst="rect">
            <a:avLst/>
          </a:prstGeom>
          <a:noFill/>
        </p:spPr>
        <p:txBody>
          <a:bodyPr wrap="square" rtlCol="0">
            <a:spAutoFit/>
          </a:bodyPr>
          <a:lstStyle/>
          <a:p>
            <a:r>
              <a:rPr lang="en-US" dirty="0" smtClean="0"/>
              <a:t>The Earth's nearest celestial neighbor is the Moon, which has an average distance from the Earth of about 240,000 miles (386,000 kilometers).</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3600"/>
                            </p:stCondLst>
                            <p:childTnLst>
                              <p:par>
                                <p:cTn id="11" presetID="10" presetClass="entr" presetSubtype="0" fill="hold" grpId="1"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build="p"/>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48708" cy="4429151"/>
          </a:xfrm>
        </p:spPr>
        <p:txBody>
          <a:bodyPr/>
          <a:lstStyle/>
          <a:p>
            <a:pPr>
              <a:buNone/>
            </a:pPr>
            <a:r>
              <a:rPr lang="en-US" b="1" dirty="0" smtClean="0"/>
              <a:t>Cassiopeia </a:t>
            </a:r>
            <a:r>
              <a:rPr lang="en-US" dirty="0" smtClean="0"/>
              <a:t>It is on the opposite side of Polaris from the Big Dipper. VISIBLE ALL YEAR</a:t>
            </a:r>
            <a:endParaRPr lang="en-US" b="1" dirty="0" smtClean="0"/>
          </a:p>
        </p:txBody>
      </p:sp>
      <p:pic>
        <p:nvPicPr>
          <p:cNvPr id="100354" name="Picture 2" descr="http://scienceblogs.com/startswithabang/upload/2009/08/get_up_early_this_wednesday/Cassiopeia.gif"/>
          <p:cNvPicPr>
            <a:picLocks noChangeAspect="1" noChangeArrowheads="1"/>
          </p:cNvPicPr>
          <p:nvPr/>
        </p:nvPicPr>
        <p:blipFill>
          <a:blip r:embed="rId2" cstate="print"/>
          <a:srcRect/>
          <a:stretch>
            <a:fillRect/>
          </a:stretch>
        </p:blipFill>
        <p:spPr bwMode="auto">
          <a:xfrm>
            <a:off x="990600" y="1600200"/>
            <a:ext cx="6934200" cy="4848225"/>
          </a:xfrm>
          <a:prstGeom prst="rect">
            <a:avLst/>
          </a:prstGeom>
          <a:noFill/>
        </p:spPr>
      </p:pic>
      <p:pic>
        <p:nvPicPr>
          <p:cNvPr id="100356" name="Picture 4" descr="http://www.skpranch.com/constellations/cassiopeia.jpg"/>
          <p:cNvPicPr>
            <a:picLocks noChangeAspect="1" noChangeArrowheads="1"/>
          </p:cNvPicPr>
          <p:nvPr/>
        </p:nvPicPr>
        <p:blipFill>
          <a:blip r:embed="rId3" cstate="print"/>
          <a:srcRect/>
          <a:stretch>
            <a:fillRect/>
          </a:stretch>
        </p:blipFill>
        <p:spPr bwMode="auto">
          <a:xfrm rot="10800000">
            <a:off x="1371600" y="1447800"/>
            <a:ext cx="6248400" cy="5202413"/>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0354"/>
                                        </p:tgtEl>
                                        <p:attrNameLst>
                                          <p:attrName>style.visibility</p:attrName>
                                        </p:attrNameLst>
                                      </p:cBhvr>
                                      <p:to>
                                        <p:strVal val="visible"/>
                                      </p:to>
                                    </p:set>
                                    <p:animEffect transition="in" filter="fade">
                                      <p:cBhvr>
                                        <p:cTn id="11" dur="2000"/>
                                        <p:tgtEl>
                                          <p:spTgt spid="10035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2000"/>
                                        <p:tgtEl>
                                          <p:spTgt spid="100354"/>
                                        </p:tgtEl>
                                      </p:cBhvr>
                                    </p:animEffect>
                                    <p:set>
                                      <p:cBhvr>
                                        <p:cTn id="16" dur="1" fill="hold">
                                          <p:stCondLst>
                                            <p:cond delay="1999"/>
                                          </p:stCondLst>
                                        </p:cTn>
                                        <p:tgtEl>
                                          <p:spTgt spid="100354"/>
                                        </p:tgtEl>
                                        <p:attrNameLst>
                                          <p:attrName>style.visibility</p:attrName>
                                        </p:attrNameLst>
                                      </p:cBhvr>
                                      <p:to>
                                        <p:strVal val="hidden"/>
                                      </p:to>
                                    </p:se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00356"/>
                                        </p:tgtEl>
                                        <p:attrNameLst>
                                          <p:attrName>style.visibility</p:attrName>
                                        </p:attrNameLst>
                                      </p:cBhvr>
                                      <p:to>
                                        <p:strVal val="visible"/>
                                      </p:to>
                                    </p:set>
                                    <p:animEffect transition="in" filter="fade">
                                      <p:cBhvr>
                                        <p:cTn id="20" dur="20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48708" cy="4429151"/>
          </a:xfrm>
        </p:spPr>
        <p:txBody>
          <a:bodyPr/>
          <a:lstStyle/>
          <a:p>
            <a:pPr>
              <a:buNone/>
            </a:pPr>
            <a:r>
              <a:rPr lang="en-US" b="1" dirty="0" err="1" smtClean="0"/>
              <a:t>Boötes</a:t>
            </a:r>
            <a:endParaRPr lang="en-US" b="1" dirty="0" smtClean="0"/>
          </a:p>
        </p:txBody>
      </p:sp>
      <p:pic>
        <p:nvPicPr>
          <p:cNvPr id="99330" name="Picture 2" descr="http://www.arkturus.dk/Bootes%20billede.gif"/>
          <p:cNvPicPr>
            <a:picLocks noChangeAspect="1" noChangeArrowheads="1"/>
          </p:cNvPicPr>
          <p:nvPr/>
        </p:nvPicPr>
        <p:blipFill>
          <a:blip r:embed="rId2" cstate="print"/>
          <a:srcRect/>
          <a:stretch>
            <a:fillRect/>
          </a:stretch>
        </p:blipFill>
        <p:spPr bwMode="auto">
          <a:xfrm>
            <a:off x="914400" y="1143000"/>
            <a:ext cx="7010400" cy="5257800"/>
          </a:xfrm>
          <a:prstGeom prst="rect">
            <a:avLst/>
          </a:prstGeom>
          <a:noFill/>
        </p:spPr>
      </p:pic>
      <p:pic>
        <p:nvPicPr>
          <p:cNvPr id="99332" name="Picture 4" descr="http://upload.wikimedia.org/wikipedia/commons/e/ef/Bootes.gif"/>
          <p:cNvPicPr>
            <a:picLocks noChangeAspect="1" noChangeArrowheads="1" noCrop="1"/>
          </p:cNvPicPr>
          <p:nvPr/>
        </p:nvPicPr>
        <p:blipFill>
          <a:blip r:embed="rId3" cstate="print"/>
          <a:srcRect/>
          <a:stretch>
            <a:fillRect/>
          </a:stretch>
        </p:blipFill>
        <p:spPr bwMode="auto">
          <a:xfrm>
            <a:off x="1600200" y="1066800"/>
            <a:ext cx="5562600" cy="55626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9332"/>
                                        </p:tgtEl>
                                        <p:attrNameLst>
                                          <p:attrName>style.visibility</p:attrName>
                                        </p:attrNameLst>
                                      </p:cBhvr>
                                      <p:to>
                                        <p:strVal val="visible"/>
                                      </p:to>
                                    </p:set>
                                    <p:animEffect transition="in" filter="fade">
                                      <p:cBhvr>
                                        <p:cTn id="11" dur="2000"/>
                                        <p:tgtEl>
                                          <p:spTgt spid="9933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2000"/>
                                        <p:tgtEl>
                                          <p:spTgt spid="99332"/>
                                        </p:tgtEl>
                                      </p:cBhvr>
                                    </p:animEffect>
                                    <p:set>
                                      <p:cBhvr>
                                        <p:cTn id="16" dur="1" fill="hold">
                                          <p:stCondLst>
                                            <p:cond delay="1999"/>
                                          </p:stCondLst>
                                        </p:cTn>
                                        <p:tgtEl>
                                          <p:spTgt spid="99332"/>
                                        </p:tgtEl>
                                        <p:attrNameLst>
                                          <p:attrName>style.visibility</p:attrName>
                                        </p:attrNameLst>
                                      </p:cBhvr>
                                      <p:to>
                                        <p:strVal val="hidden"/>
                                      </p:to>
                                    </p:se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9330"/>
                                        </p:tgtEl>
                                        <p:attrNameLst>
                                          <p:attrName>style.visibility</p:attrName>
                                        </p:attrNameLst>
                                      </p:cBhvr>
                                      <p:to>
                                        <p:strVal val="visible"/>
                                      </p:to>
                                    </p:set>
                                    <p:animEffect transition="in" filter="fade">
                                      <p:cBhvr>
                                        <p:cTn id="20" dur="2000"/>
                                        <p:tgtEl>
                                          <p:spTgt spid="99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48708" cy="4429151"/>
          </a:xfrm>
        </p:spPr>
        <p:txBody>
          <a:bodyPr>
            <a:normAutofit/>
          </a:bodyPr>
          <a:lstStyle/>
          <a:p>
            <a:pPr>
              <a:buNone/>
            </a:pPr>
            <a:r>
              <a:rPr lang="en-US" b="1" dirty="0" smtClean="0"/>
              <a:t>Cygnus, Altair, and </a:t>
            </a:r>
            <a:r>
              <a:rPr lang="en-US" b="1" dirty="0" err="1" smtClean="0"/>
              <a:t>Lyra</a:t>
            </a:r>
            <a:r>
              <a:rPr lang="en-US" b="1" dirty="0" smtClean="0"/>
              <a:t> </a:t>
            </a:r>
            <a:r>
              <a:rPr lang="en-US" dirty="0" smtClean="0"/>
              <a:t>These are summer constellations. The brightest stars make up the Summer Triangle. </a:t>
            </a:r>
            <a:endParaRPr lang="en-US" b="1" dirty="0" smtClean="0"/>
          </a:p>
        </p:txBody>
      </p:sp>
      <p:pic>
        <p:nvPicPr>
          <p:cNvPr id="98306" name="Picture 2" descr="http://upload.wikimedia.org/wikipedia/commons/thumb/0/0f/Summer_triangle.png/400px-Summer_triangle.png">
            <a:hlinkClick r:id="rId2"/>
          </p:cNvPr>
          <p:cNvPicPr>
            <a:picLocks noChangeAspect="1" noChangeArrowheads="1"/>
          </p:cNvPicPr>
          <p:nvPr/>
        </p:nvPicPr>
        <p:blipFill>
          <a:blip r:embed="rId3" cstate="print"/>
          <a:srcRect/>
          <a:stretch>
            <a:fillRect/>
          </a:stretch>
        </p:blipFill>
        <p:spPr bwMode="auto">
          <a:xfrm>
            <a:off x="990600" y="1981200"/>
            <a:ext cx="6400800" cy="4512564"/>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8306"/>
                                        </p:tgtEl>
                                        <p:attrNameLst>
                                          <p:attrName>style.visibility</p:attrName>
                                        </p:attrNameLst>
                                      </p:cBhvr>
                                      <p:to>
                                        <p:strVal val="visible"/>
                                      </p:to>
                                    </p:set>
                                    <p:animEffect transition="in" filter="fade">
                                      <p:cBhvr>
                                        <p:cTn id="11" dur="2000"/>
                                        <p:tgtEl>
                                          <p:spTgt spid="98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5292" y="990600"/>
            <a:ext cx="8248708" cy="3124200"/>
          </a:xfrm>
        </p:spPr>
        <p:txBody>
          <a:bodyPr>
            <a:normAutofit/>
          </a:bodyPr>
          <a:lstStyle/>
          <a:p>
            <a:pPr>
              <a:buNone/>
            </a:pPr>
            <a:r>
              <a:rPr lang="en-US" sz="2400" b="1" dirty="0" smtClean="0">
                <a:solidFill>
                  <a:schemeClr val="tx1"/>
                </a:solidFill>
              </a:rPr>
              <a:t>Northern Hemisphere: (VISIBLE ALL YEAR)</a:t>
            </a:r>
            <a:endParaRPr lang="en-US" sz="2400" dirty="0" smtClean="0">
              <a:solidFill>
                <a:schemeClr val="tx1"/>
              </a:solidFill>
            </a:endParaRPr>
          </a:p>
          <a:p>
            <a:pPr>
              <a:buNone/>
            </a:pPr>
            <a:r>
              <a:rPr lang="en-US" sz="2400" dirty="0" err="1" smtClean="0">
                <a:solidFill>
                  <a:schemeClr val="tx1"/>
                </a:solidFill>
              </a:rPr>
              <a:t>Ursa</a:t>
            </a:r>
            <a:r>
              <a:rPr lang="en-US" sz="2400" dirty="0" smtClean="0">
                <a:solidFill>
                  <a:schemeClr val="tx1"/>
                </a:solidFill>
              </a:rPr>
              <a:t> Minor</a:t>
            </a:r>
          </a:p>
          <a:p>
            <a:pPr>
              <a:buNone/>
            </a:pPr>
            <a:r>
              <a:rPr lang="en-US" sz="2400" dirty="0" err="1" smtClean="0">
                <a:solidFill>
                  <a:schemeClr val="tx1"/>
                </a:solidFill>
              </a:rPr>
              <a:t>Ursa</a:t>
            </a:r>
            <a:r>
              <a:rPr lang="en-US" sz="2400" dirty="0" smtClean="0">
                <a:solidFill>
                  <a:schemeClr val="tx1"/>
                </a:solidFill>
              </a:rPr>
              <a:t> Major</a:t>
            </a:r>
          </a:p>
          <a:p>
            <a:pPr>
              <a:buNone/>
            </a:pPr>
            <a:r>
              <a:rPr lang="en-US" sz="2400" dirty="0" smtClean="0">
                <a:solidFill>
                  <a:schemeClr val="tx1"/>
                </a:solidFill>
              </a:rPr>
              <a:t>Draco</a:t>
            </a:r>
          </a:p>
          <a:p>
            <a:pPr>
              <a:buNone/>
            </a:pPr>
            <a:r>
              <a:rPr lang="en-US" sz="2400" dirty="0" err="1" smtClean="0">
                <a:solidFill>
                  <a:schemeClr val="tx1"/>
                </a:solidFill>
              </a:rPr>
              <a:t>Cepheus</a:t>
            </a:r>
            <a:endParaRPr lang="en-US" sz="2400" dirty="0" smtClean="0">
              <a:solidFill>
                <a:schemeClr val="tx1"/>
              </a:solidFill>
            </a:endParaRPr>
          </a:p>
        </p:txBody>
      </p:sp>
      <p:sp>
        <p:nvSpPr>
          <p:cNvPr id="4" name="TextBox 3"/>
          <p:cNvSpPr txBox="1"/>
          <p:nvPr/>
        </p:nvSpPr>
        <p:spPr>
          <a:xfrm>
            <a:off x="3276600" y="3124200"/>
            <a:ext cx="8763000" cy="3323987"/>
          </a:xfrm>
          <a:prstGeom prst="rect">
            <a:avLst/>
          </a:prstGeom>
          <a:noFill/>
        </p:spPr>
        <p:txBody>
          <a:bodyPr wrap="square" rtlCol="0">
            <a:spAutoFit/>
          </a:bodyPr>
          <a:lstStyle/>
          <a:p>
            <a:pPr>
              <a:buNone/>
            </a:pPr>
            <a:r>
              <a:rPr lang="en-US" sz="2400" b="1" dirty="0" smtClean="0"/>
              <a:t>Southern Hemisphere:</a:t>
            </a:r>
            <a:endParaRPr lang="en-US" sz="2400" dirty="0" smtClean="0"/>
          </a:p>
          <a:p>
            <a:r>
              <a:rPr lang="en-US" sz="2400" dirty="0" err="1" smtClean="0"/>
              <a:t>Octans</a:t>
            </a:r>
            <a:endParaRPr lang="en-US" sz="2400" dirty="0" smtClean="0"/>
          </a:p>
          <a:p>
            <a:r>
              <a:rPr lang="en-US" sz="2400" dirty="0" smtClean="0"/>
              <a:t>Mensa</a:t>
            </a:r>
          </a:p>
          <a:p>
            <a:r>
              <a:rPr lang="en-US" sz="2400" dirty="0" err="1" smtClean="0"/>
              <a:t>Hydrus</a:t>
            </a:r>
            <a:endParaRPr lang="en-US" sz="2400" dirty="0" smtClean="0"/>
          </a:p>
          <a:p>
            <a:r>
              <a:rPr lang="en-US" sz="2400" dirty="0" smtClean="0"/>
              <a:t>Chameleon</a:t>
            </a:r>
          </a:p>
          <a:p>
            <a:r>
              <a:rPr lang="en-US" sz="2400" dirty="0" err="1" smtClean="0"/>
              <a:t>Volans</a:t>
            </a:r>
            <a:endParaRPr lang="en-US" sz="2400" dirty="0" smtClean="0"/>
          </a:p>
          <a:p>
            <a:r>
              <a:rPr lang="en-US" sz="2400" dirty="0" err="1" smtClean="0"/>
              <a:t>Pavo</a:t>
            </a:r>
            <a:endParaRPr lang="en-US" sz="2400" dirty="0" smtClean="0"/>
          </a:p>
          <a:p>
            <a:r>
              <a:rPr lang="en-US" sz="2400" dirty="0" err="1" smtClean="0"/>
              <a:t>Musca</a:t>
            </a:r>
            <a:endParaRPr lang="en-US" sz="2400" dirty="0" smtClean="0"/>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229600" cy="1143000"/>
          </a:xfrm>
        </p:spPr>
        <p:txBody>
          <a:bodyPr>
            <a:normAutofit fontScale="90000"/>
          </a:bodyPr>
          <a:lstStyle/>
          <a:p>
            <a:r>
              <a:rPr lang="en-US" dirty="0" smtClean="0"/>
              <a:t>Draw the following constellations:</a:t>
            </a:r>
            <a:br>
              <a:rPr lang="en-US" dirty="0" smtClean="0"/>
            </a:b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48708" cy="4429151"/>
          </a:xfrm>
        </p:spPr>
        <p:txBody>
          <a:bodyPr>
            <a:normAutofit/>
          </a:bodyPr>
          <a:lstStyle/>
          <a:p>
            <a:pPr>
              <a:buNone/>
            </a:pPr>
            <a:r>
              <a:rPr lang="en-US" b="1" dirty="0" smtClean="0"/>
              <a:t>Big Dipper, North Star, &amp; Cassiopeia</a:t>
            </a:r>
          </a:p>
        </p:txBody>
      </p:sp>
      <p:pic>
        <p:nvPicPr>
          <p:cNvPr id="110594" name="Picture 2" descr="Dipper polaris cass.png">
            <a:hlinkClick r:id="rId2"/>
          </p:cNvPr>
          <p:cNvPicPr>
            <a:picLocks noChangeAspect="1" noChangeArrowheads="1"/>
          </p:cNvPicPr>
          <p:nvPr/>
        </p:nvPicPr>
        <p:blipFill>
          <a:blip r:embed="rId3" cstate="print"/>
          <a:srcRect/>
          <a:stretch>
            <a:fillRect/>
          </a:stretch>
        </p:blipFill>
        <p:spPr bwMode="auto">
          <a:xfrm>
            <a:off x="1676400" y="1066800"/>
            <a:ext cx="6248400" cy="5581904"/>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0594"/>
                                        </p:tgtEl>
                                        <p:attrNameLst>
                                          <p:attrName>style.visibility</p:attrName>
                                        </p:attrNameLst>
                                      </p:cBhvr>
                                      <p:to>
                                        <p:strVal val="visible"/>
                                      </p:to>
                                    </p:set>
                                    <p:animEffect transition="in" filter="fade">
                                      <p:cBhvr>
                                        <p:cTn id="11" dur="2000"/>
                                        <p:tgtEl>
                                          <p:spTgt spid="110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0"/>
            <a:ext cx="2362200" cy="1295400"/>
          </a:xfrm>
        </p:spPr>
        <p:txBody>
          <a:bodyPr>
            <a:normAutofit/>
          </a:bodyPr>
          <a:lstStyle/>
          <a:p>
            <a:pPr>
              <a:buNone/>
            </a:pPr>
            <a:r>
              <a:rPr lang="en-US" b="1" dirty="0" smtClean="0"/>
              <a:t>Orion</a:t>
            </a:r>
          </a:p>
        </p:txBody>
      </p:sp>
      <p:pic>
        <p:nvPicPr>
          <p:cNvPr id="109570" name="Picture 2" descr="http://www.starrynight.com/sntimes/2007/03/wwwgfx_cur/orion-map.gif"/>
          <p:cNvPicPr>
            <a:picLocks noChangeAspect="1" noChangeArrowheads="1"/>
          </p:cNvPicPr>
          <p:nvPr/>
        </p:nvPicPr>
        <p:blipFill>
          <a:blip r:embed="rId2" cstate="print"/>
          <a:srcRect/>
          <a:stretch>
            <a:fillRect/>
          </a:stretch>
        </p:blipFill>
        <p:spPr bwMode="auto">
          <a:xfrm>
            <a:off x="228600" y="3581400"/>
            <a:ext cx="4000500" cy="2914650"/>
          </a:xfrm>
          <a:prstGeom prst="rect">
            <a:avLst/>
          </a:prstGeom>
          <a:noFill/>
        </p:spPr>
      </p:pic>
      <p:sp>
        <p:nvSpPr>
          <p:cNvPr id="5" name="Content Placeholder 2"/>
          <p:cNvSpPr txBox="1">
            <a:spLocks/>
          </p:cNvSpPr>
          <p:nvPr/>
        </p:nvSpPr>
        <p:spPr>
          <a:xfrm>
            <a:off x="6781800" y="914400"/>
            <a:ext cx="2362200" cy="1295400"/>
          </a:xfrm>
          <a:prstGeom prst="rect">
            <a:avLst/>
          </a:prstGeom>
        </p:spPr>
        <p:txBody>
          <a:bodyPr vert="horz" rtlCol="0">
            <a:normAutofit/>
          </a:bodyPr>
          <a:lstStyle/>
          <a:p>
            <a:pPr marL="342900" marR="0" lvl="0" indent="-342900" algn="l" defTabSz="914400" rtl="0" eaLnBrk="1" fontAlgn="auto" latinLnBrk="0" hangingPunct="1">
              <a:lnSpc>
                <a:spcPct val="100000"/>
              </a:lnSpc>
              <a:spcBef>
                <a:spcPct val="20000"/>
              </a:spcBef>
              <a:spcAft>
                <a:spcPts val="0"/>
              </a:spcAft>
              <a:buClr>
                <a:schemeClr val="accent1">
                  <a:shade val="75000"/>
                </a:schemeClr>
              </a:buClr>
              <a:buSzPct val="55000"/>
              <a:buFont typeface="Wingdings"/>
              <a:buNone/>
              <a:tabLst/>
              <a:defRPr/>
            </a:pPr>
            <a:r>
              <a:rPr kumimoji="1" lang="en-US" sz="3200" b="1" i="0" u="none" strike="noStrike" kern="0" cap="none" spc="0" normalizeH="0" baseline="0" noProof="0" dirty="0" smtClean="0">
                <a:ln>
                  <a:noFill/>
                </a:ln>
                <a:solidFill>
                  <a:schemeClr val="bg2">
                    <a:lumMod val="25000"/>
                  </a:schemeClr>
                </a:solidFill>
                <a:effectLst/>
                <a:uLnTx/>
                <a:uFillTx/>
                <a:latin typeface="+mn-lt"/>
                <a:ea typeface="+mn-ea"/>
                <a:cs typeface="+mn-cs"/>
              </a:rPr>
              <a:t>Southern Cross</a:t>
            </a:r>
          </a:p>
        </p:txBody>
      </p:sp>
      <p:sp>
        <p:nvSpPr>
          <p:cNvPr id="6" name="Content Placeholder 2"/>
          <p:cNvSpPr txBox="1">
            <a:spLocks/>
          </p:cNvSpPr>
          <p:nvPr/>
        </p:nvSpPr>
        <p:spPr>
          <a:xfrm>
            <a:off x="228600" y="228600"/>
            <a:ext cx="2362200" cy="1295400"/>
          </a:xfrm>
          <a:prstGeom prst="rect">
            <a:avLst/>
          </a:prstGeom>
        </p:spPr>
        <p:txBody>
          <a:bodyPr vert="horz" rtlCol="0">
            <a:normAutofit/>
          </a:bodyPr>
          <a:lstStyle/>
          <a:p>
            <a:pPr marL="342900" marR="0" lvl="0" indent="-342900" algn="l" defTabSz="914400" rtl="0" eaLnBrk="1" fontAlgn="auto" latinLnBrk="0" hangingPunct="1">
              <a:lnSpc>
                <a:spcPct val="100000"/>
              </a:lnSpc>
              <a:spcBef>
                <a:spcPct val="20000"/>
              </a:spcBef>
              <a:spcAft>
                <a:spcPts val="0"/>
              </a:spcAft>
              <a:buClr>
                <a:schemeClr val="accent1">
                  <a:shade val="75000"/>
                </a:schemeClr>
              </a:buClr>
              <a:buSzPct val="55000"/>
              <a:buFont typeface="Wingdings"/>
              <a:buNone/>
              <a:tabLst/>
              <a:defRPr/>
            </a:pPr>
            <a:r>
              <a:rPr kumimoji="1" lang="en-US" sz="3200" b="1" i="0" u="none" strike="noStrike" kern="0" cap="none" spc="0" normalizeH="0" baseline="0" noProof="0" dirty="0" smtClean="0">
                <a:ln>
                  <a:noFill/>
                </a:ln>
                <a:solidFill>
                  <a:schemeClr val="bg2">
                    <a:lumMod val="25000"/>
                  </a:schemeClr>
                </a:solidFill>
                <a:effectLst/>
                <a:uLnTx/>
                <a:uFillTx/>
                <a:latin typeface="+mn-lt"/>
                <a:ea typeface="+mn-ea"/>
                <a:cs typeface="+mn-cs"/>
              </a:rPr>
              <a:t>Scorpio</a:t>
            </a:r>
          </a:p>
        </p:txBody>
      </p:sp>
      <p:pic>
        <p:nvPicPr>
          <p:cNvPr id="109572" name="Picture 4" descr="http://www.sydneyobservatory.com.au/blog/wp-content/uploads/2008/05/southern-cross_thesky_nick-lomb.jpg"/>
          <p:cNvPicPr>
            <a:picLocks noChangeAspect="1" noChangeArrowheads="1"/>
          </p:cNvPicPr>
          <p:nvPr/>
        </p:nvPicPr>
        <p:blipFill>
          <a:blip r:embed="rId3" cstate="print"/>
          <a:srcRect/>
          <a:stretch>
            <a:fillRect/>
          </a:stretch>
        </p:blipFill>
        <p:spPr bwMode="auto">
          <a:xfrm>
            <a:off x="4724400" y="1981200"/>
            <a:ext cx="3810000" cy="4581525"/>
          </a:xfrm>
          <a:prstGeom prst="rect">
            <a:avLst/>
          </a:prstGeom>
          <a:noFill/>
        </p:spPr>
      </p:pic>
      <p:pic>
        <p:nvPicPr>
          <p:cNvPr id="109574" name="Picture 6" descr="http://www2.potsdam.edu/PHYS/islamma/Scorpius.gif"/>
          <p:cNvPicPr>
            <a:picLocks noChangeAspect="1" noChangeArrowheads="1"/>
          </p:cNvPicPr>
          <p:nvPr/>
        </p:nvPicPr>
        <p:blipFill>
          <a:blip r:embed="rId4" cstate="print"/>
          <a:srcRect/>
          <a:stretch>
            <a:fillRect/>
          </a:stretch>
        </p:blipFill>
        <p:spPr bwMode="auto">
          <a:xfrm>
            <a:off x="1828800" y="304800"/>
            <a:ext cx="2619375" cy="268605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9570"/>
                                        </p:tgtEl>
                                        <p:attrNameLst>
                                          <p:attrName>style.visibility</p:attrName>
                                        </p:attrNameLst>
                                      </p:cBhvr>
                                      <p:to>
                                        <p:strVal val="visible"/>
                                      </p:to>
                                    </p:set>
                                    <p:animEffect transition="in" filter="fade">
                                      <p:cBhvr>
                                        <p:cTn id="11" dur="2000"/>
                                        <p:tgtEl>
                                          <p:spTgt spid="10957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2000"/>
                                        <p:tgtEl>
                                          <p:spTgt spid="5">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09572"/>
                                        </p:tgtEl>
                                        <p:attrNameLst>
                                          <p:attrName>style.visibility</p:attrName>
                                        </p:attrNameLst>
                                      </p:cBhvr>
                                      <p:to>
                                        <p:strVal val="visible"/>
                                      </p:to>
                                    </p:set>
                                    <p:animEffect transition="in" filter="fade">
                                      <p:cBhvr>
                                        <p:cTn id="20" dur="2000"/>
                                        <p:tgtEl>
                                          <p:spTgt spid="10957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2000"/>
                                        <p:tgtEl>
                                          <p:spTgt spid="6">
                                            <p:txEl>
                                              <p:pRg st="0" end="0"/>
                                            </p:txEl>
                                          </p:spTgt>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09574"/>
                                        </p:tgtEl>
                                        <p:attrNameLst>
                                          <p:attrName>style.visibility</p:attrName>
                                        </p:attrNameLst>
                                      </p:cBhvr>
                                      <p:to>
                                        <p:strVal val="visible"/>
                                      </p:to>
                                    </p:set>
                                    <p:animEffect transition="in" filter="fade">
                                      <p:cBhvr>
                                        <p:cTn id="29" dur="2000"/>
                                        <p:tgtEl>
                                          <p:spTgt spid="109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686800" cy="838200"/>
          </a:xfrm>
        </p:spPr>
        <p:txBody>
          <a:bodyPr>
            <a:normAutofit fontScale="90000"/>
          </a:bodyPr>
          <a:lstStyle/>
          <a:p>
            <a:r>
              <a:rPr lang="en-US" dirty="0" smtClean="0"/>
              <a:t>What is the Milky Way?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381000" y="2362200"/>
            <a:ext cx="8534400" cy="4876800"/>
          </a:xfrm>
        </p:spPr>
        <p:txBody>
          <a:bodyPr>
            <a:normAutofit/>
          </a:bodyPr>
          <a:lstStyle/>
          <a:p>
            <a:pPr algn="ctr">
              <a:buNone/>
            </a:pPr>
            <a:r>
              <a:rPr lang="en-US" dirty="0" smtClean="0"/>
              <a:t>A large gathering of stars and bodies making up one of many galaxies. The portion visible in the night sky of Earth is only a single dimensional or flat view of the galaxy as our solar system is part of the same galaxy we have lack for a broader perspective.</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27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48708" cy="4429151"/>
          </a:xfrm>
        </p:spPr>
        <p:txBody>
          <a:bodyPr>
            <a:normAutofit/>
          </a:bodyPr>
          <a:lstStyle/>
          <a:p>
            <a:pPr>
              <a:buNone/>
            </a:pPr>
            <a:r>
              <a:rPr lang="en-US" b="1" dirty="0" smtClean="0"/>
              <a:t>The Milky Way Galaxy</a:t>
            </a:r>
          </a:p>
        </p:txBody>
      </p:sp>
      <p:pic>
        <p:nvPicPr>
          <p:cNvPr id="113666" name="Picture 2" descr="http://xixidu.net/galaxy.gif"/>
          <p:cNvPicPr>
            <a:picLocks noChangeAspect="1" noChangeArrowheads="1"/>
          </p:cNvPicPr>
          <p:nvPr/>
        </p:nvPicPr>
        <p:blipFill>
          <a:blip r:embed="rId4" cstate="print"/>
          <a:srcRect/>
          <a:stretch>
            <a:fillRect/>
          </a:stretch>
        </p:blipFill>
        <p:spPr bwMode="auto">
          <a:xfrm>
            <a:off x="1524000" y="1371600"/>
            <a:ext cx="6096000" cy="4572000"/>
          </a:xfrm>
          <a:prstGeom prst="rect">
            <a:avLst/>
          </a:prstGeom>
          <a:noFill/>
        </p:spPr>
      </p:pic>
      <p:pic>
        <p:nvPicPr>
          <p:cNvPr id="113668" name="Picture 4" descr="http://www.wolaver.org/Space/andromeda.jpg"/>
          <p:cNvPicPr>
            <a:picLocks noChangeAspect="1" noChangeArrowheads="1"/>
          </p:cNvPicPr>
          <p:nvPr/>
        </p:nvPicPr>
        <p:blipFill>
          <a:blip r:embed="rId5" cstate="print"/>
          <a:srcRect/>
          <a:stretch>
            <a:fillRect/>
          </a:stretch>
        </p:blipFill>
        <p:spPr bwMode="auto">
          <a:xfrm>
            <a:off x="1143000" y="1295400"/>
            <a:ext cx="6467475" cy="4848225"/>
          </a:xfrm>
          <a:prstGeom prst="rect">
            <a:avLst/>
          </a:prstGeom>
          <a:noFill/>
        </p:spPr>
      </p:pic>
      <p:pic>
        <p:nvPicPr>
          <p:cNvPr id="113670" name="Picture 6" descr="http://s4.hubimg.com/u/443819_f496.jpg"/>
          <p:cNvPicPr>
            <a:picLocks noChangeAspect="1" noChangeArrowheads="1"/>
          </p:cNvPicPr>
          <p:nvPr/>
        </p:nvPicPr>
        <p:blipFill>
          <a:blip r:embed="rId6" cstate="print"/>
          <a:srcRect/>
          <a:stretch>
            <a:fillRect/>
          </a:stretch>
        </p:blipFill>
        <p:spPr bwMode="auto">
          <a:xfrm>
            <a:off x="2362200" y="1524000"/>
            <a:ext cx="4152900" cy="4848225"/>
          </a:xfrm>
          <a:prstGeom prst="rect">
            <a:avLst/>
          </a:prstGeom>
          <a:noFill/>
        </p:spPr>
      </p:pic>
      <p:pic>
        <p:nvPicPr>
          <p:cNvPr id="113672" name="Picture 8" descr="http://www.infinitelymystical.com/essays/images-2012/milky-way-texas-summer-labeled.jpg"/>
          <p:cNvPicPr>
            <a:picLocks noChangeAspect="1" noChangeArrowheads="1"/>
          </p:cNvPicPr>
          <p:nvPr/>
        </p:nvPicPr>
        <p:blipFill>
          <a:blip r:embed="rId7" cstate="print"/>
          <a:srcRect/>
          <a:stretch>
            <a:fillRect/>
          </a:stretch>
        </p:blipFill>
        <p:spPr bwMode="auto">
          <a:xfrm>
            <a:off x="2362200" y="1066800"/>
            <a:ext cx="4038600" cy="5166497"/>
          </a:xfrm>
          <a:prstGeom prst="rect">
            <a:avLst/>
          </a:prstGeom>
          <a:noFill/>
        </p:spPr>
      </p:pic>
      <p:pic>
        <p:nvPicPr>
          <p:cNvPr id="113674" name="Picture 10" descr="http://www.danheller.com/images/California/KingsCanyon/Stars/milky_way-galaxy-n-trees-1-big.jpg"/>
          <p:cNvPicPr>
            <a:picLocks noChangeAspect="1" noChangeArrowheads="1"/>
          </p:cNvPicPr>
          <p:nvPr/>
        </p:nvPicPr>
        <p:blipFill>
          <a:blip r:embed="rId8" cstate="print"/>
          <a:srcRect/>
          <a:stretch>
            <a:fillRect/>
          </a:stretch>
        </p:blipFill>
        <p:spPr bwMode="auto">
          <a:xfrm>
            <a:off x="1600200" y="1764550"/>
            <a:ext cx="6477000" cy="4321925"/>
          </a:xfrm>
          <a:prstGeom prst="rect">
            <a:avLst/>
          </a:prstGeom>
          <a:noFill/>
        </p:spPr>
      </p:pic>
      <p:pic>
        <p:nvPicPr>
          <p:cNvPr id="113676" name="Picture 12" descr="http://chadlewis.net/wp-content/uploads/2008/06/milky_way-300x300.jpg"/>
          <p:cNvPicPr>
            <a:picLocks noChangeAspect="1" noChangeArrowheads="1"/>
          </p:cNvPicPr>
          <p:nvPr/>
        </p:nvPicPr>
        <p:blipFill>
          <a:blip r:embed="rId9" cstate="print"/>
          <a:srcRect/>
          <a:stretch>
            <a:fillRect/>
          </a:stretch>
        </p:blipFill>
        <p:spPr bwMode="auto">
          <a:xfrm>
            <a:off x="2133600" y="1295400"/>
            <a:ext cx="4762500" cy="4762500"/>
          </a:xfrm>
          <a:prstGeom prst="rect">
            <a:avLst/>
          </a:prstGeom>
          <a:noFill/>
        </p:spPr>
      </p:pic>
      <p:pic>
        <p:nvPicPr>
          <p:cNvPr id="13" name="~PP427.WAV">
            <a:hlinkClick r:id="" action="ppaction://media"/>
          </p:cNvPr>
          <p:cNvPicPr>
            <a:picLocks noRot="1" noChangeAspect="1"/>
          </p:cNvPicPr>
          <p:nvPr>
            <a:wavAudioFile r:embed="rId2" name="~PP427.WAV"/>
          </p:nvPr>
        </p:nvPicPr>
        <p:blipFill>
          <a:blip r:embed="rId10" cstate="print"/>
          <a:stretch>
            <a:fillRect/>
          </a:stretch>
        </p:blipFill>
        <p:spPr>
          <a:xfrm>
            <a:off x="8696325" y="6410325"/>
            <a:ext cx="304800" cy="304800"/>
          </a:xfrm>
          <a:prstGeom prst="rect">
            <a:avLst/>
          </a:prstGeom>
        </p:spPr>
      </p:pic>
    </p:spTree>
    <p:custDataLst>
      <p:tags r:id="rId1"/>
    </p:custDataLst>
  </p:cSld>
  <p:clrMapOvr>
    <a:masterClrMapping/>
  </p:clrMapOvr>
  <p:transition advTm="111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10"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2000"/>
                                        <p:tgtEl>
                                          <p:spTgt spid="3">
                                            <p:txEl>
                                              <p:pRg st="0" end="0"/>
                                            </p:txEl>
                                          </p:spTgt>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113676"/>
                                        </p:tgtEl>
                                        <p:attrNameLst>
                                          <p:attrName>style.visibility</p:attrName>
                                        </p:attrNameLst>
                                      </p:cBhvr>
                                      <p:to>
                                        <p:strVal val="visible"/>
                                      </p:to>
                                    </p:set>
                                    <p:animEffect transition="in" filter="fade">
                                      <p:cBhvr>
                                        <p:cTn id="13" dur="2000"/>
                                        <p:tgtEl>
                                          <p:spTgt spid="11367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2000"/>
                                        <p:tgtEl>
                                          <p:spTgt spid="113676"/>
                                        </p:tgtEl>
                                      </p:cBhvr>
                                    </p:animEffect>
                                    <p:set>
                                      <p:cBhvr>
                                        <p:cTn id="18" dur="1" fill="hold">
                                          <p:stCondLst>
                                            <p:cond delay="1999"/>
                                          </p:stCondLst>
                                        </p:cTn>
                                        <p:tgtEl>
                                          <p:spTgt spid="113676"/>
                                        </p:tgtEl>
                                        <p:attrNameLst>
                                          <p:attrName>style.visibility</p:attrName>
                                        </p:attrNameLst>
                                      </p:cBhvr>
                                      <p:to>
                                        <p:strVal val="hidden"/>
                                      </p:to>
                                    </p:se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13666"/>
                                        </p:tgtEl>
                                        <p:attrNameLst>
                                          <p:attrName>style.visibility</p:attrName>
                                        </p:attrNameLst>
                                      </p:cBhvr>
                                      <p:to>
                                        <p:strVal val="visible"/>
                                      </p:to>
                                    </p:set>
                                    <p:animEffect transition="in" filter="fade">
                                      <p:cBhvr>
                                        <p:cTn id="22" dur="2000"/>
                                        <p:tgtEl>
                                          <p:spTgt spid="11366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2000"/>
                                        <p:tgtEl>
                                          <p:spTgt spid="113666"/>
                                        </p:tgtEl>
                                      </p:cBhvr>
                                    </p:animEffect>
                                    <p:set>
                                      <p:cBhvr>
                                        <p:cTn id="27" dur="1" fill="hold">
                                          <p:stCondLst>
                                            <p:cond delay="1999"/>
                                          </p:stCondLst>
                                        </p:cTn>
                                        <p:tgtEl>
                                          <p:spTgt spid="113666"/>
                                        </p:tgtEl>
                                        <p:attrNameLst>
                                          <p:attrName>style.visibility</p:attrName>
                                        </p:attrNameLst>
                                      </p:cBhvr>
                                      <p:to>
                                        <p:strVal val="hidden"/>
                                      </p:to>
                                    </p:se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13668"/>
                                        </p:tgtEl>
                                        <p:attrNameLst>
                                          <p:attrName>style.visibility</p:attrName>
                                        </p:attrNameLst>
                                      </p:cBhvr>
                                      <p:to>
                                        <p:strVal val="visible"/>
                                      </p:to>
                                    </p:set>
                                    <p:animEffect transition="in" filter="fade">
                                      <p:cBhvr>
                                        <p:cTn id="31" dur="2000"/>
                                        <p:tgtEl>
                                          <p:spTgt spid="11366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2000"/>
                                        <p:tgtEl>
                                          <p:spTgt spid="113668"/>
                                        </p:tgtEl>
                                      </p:cBhvr>
                                    </p:animEffect>
                                    <p:set>
                                      <p:cBhvr>
                                        <p:cTn id="36" dur="1" fill="hold">
                                          <p:stCondLst>
                                            <p:cond delay="1999"/>
                                          </p:stCondLst>
                                        </p:cTn>
                                        <p:tgtEl>
                                          <p:spTgt spid="113668"/>
                                        </p:tgtEl>
                                        <p:attrNameLst>
                                          <p:attrName>style.visibility</p:attrName>
                                        </p:attrNameLst>
                                      </p:cBhvr>
                                      <p:to>
                                        <p:strVal val="hidden"/>
                                      </p:to>
                                    </p:se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113672"/>
                                        </p:tgtEl>
                                        <p:attrNameLst>
                                          <p:attrName>style.visibility</p:attrName>
                                        </p:attrNameLst>
                                      </p:cBhvr>
                                      <p:to>
                                        <p:strVal val="visible"/>
                                      </p:to>
                                    </p:set>
                                    <p:animEffect transition="in" filter="fade">
                                      <p:cBhvr>
                                        <p:cTn id="40" dur="2000"/>
                                        <p:tgtEl>
                                          <p:spTgt spid="11367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2000"/>
                                        <p:tgtEl>
                                          <p:spTgt spid="113672"/>
                                        </p:tgtEl>
                                      </p:cBhvr>
                                    </p:animEffect>
                                    <p:set>
                                      <p:cBhvr>
                                        <p:cTn id="45" dur="1" fill="hold">
                                          <p:stCondLst>
                                            <p:cond delay="1999"/>
                                          </p:stCondLst>
                                        </p:cTn>
                                        <p:tgtEl>
                                          <p:spTgt spid="113672"/>
                                        </p:tgtEl>
                                        <p:attrNameLst>
                                          <p:attrName>style.visibility</p:attrName>
                                        </p:attrNameLst>
                                      </p:cBhvr>
                                      <p:to>
                                        <p:strVal val="hidden"/>
                                      </p:to>
                                    </p:se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113670"/>
                                        </p:tgtEl>
                                        <p:attrNameLst>
                                          <p:attrName>style.visibility</p:attrName>
                                        </p:attrNameLst>
                                      </p:cBhvr>
                                      <p:to>
                                        <p:strVal val="visible"/>
                                      </p:to>
                                    </p:set>
                                    <p:animEffect transition="in" filter="fade">
                                      <p:cBhvr>
                                        <p:cTn id="49" dur="2000"/>
                                        <p:tgtEl>
                                          <p:spTgt spid="11367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2000"/>
                                        <p:tgtEl>
                                          <p:spTgt spid="113670"/>
                                        </p:tgtEl>
                                      </p:cBhvr>
                                    </p:animEffect>
                                    <p:set>
                                      <p:cBhvr>
                                        <p:cTn id="54" dur="1" fill="hold">
                                          <p:stCondLst>
                                            <p:cond delay="1999"/>
                                          </p:stCondLst>
                                        </p:cTn>
                                        <p:tgtEl>
                                          <p:spTgt spid="113670"/>
                                        </p:tgtEl>
                                        <p:attrNameLst>
                                          <p:attrName>style.visibility</p:attrName>
                                        </p:attrNameLst>
                                      </p:cBhvr>
                                      <p:to>
                                        <p:strVal val="hidden"/>
                                      </p:to>
                                    </p:set>
                                  </p:childTnLst>
                                </p:cTn>
                              </p:par>
                            </p:childTnLst>
                          </p:cTn>
                        </p:par>
                        <p:par>
                          <p:cTn id="55" fill="hold">
                            <p:stCondLst>
                              <p:cond delay="2000"/>
                            </p:stCondLst>
                            <p:childTnLst>
                              <p:par>
                                <p:cTn id="56" presetID="10" presetClass="entr" presetSubtype="0" fill="hold" nodeType="afterEffect">
                                  <p:stCondLst>
                                    <p:cond delay="0"/>
                                  </p:stCondLst>
                                  <p:childTnLst>
                                    <p:set>
                                      <p:cBhvr>
                                        <p:cTn id="57" dur="1" fill="hold">
                                          <p:stCondLst>
                                            <p:cond delay="0"/>
                                          </p:stCondLst>
                                        </p:cTn>
                                        <p:tgtEl>
                                          <p:spTgt spid="113674"/>
                                        </p:tgtEl>
                                        <p:attrNameLst>
                                          <p:attrName>style.visibility</p:attrName>
                                        </p:attrNameLst>
                                      </p:cBhvr>
                                      <p:to>
                                        <p:strVal val="visible"/>
                                      </p:to>
                                    </p:set>
                                    <p:animEffect transition="in" filter="fade">
                                      <p:cBhvr>
                                        <p:cTn id="58" dur="2000"/>
                                        <p:tgtEl>
                                          <p:spTgt spid="11367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59" fill="hold" display="0">
                  <p:stCondLst>
                    <p:cond delay="indefinite"/>
                  </p:stCondLst>
                  <p:endCondLst>
                    <p:cond evt="onPrev" delay="0">
                      <p:tgtEl>
                        <p:sldTgt/>
                      </p:tgtEl>
                    </p:cond>
                    <p:cond evt="onStopAudio" delay="0">
                      <p:tgtEl>
                        <p:sldTgt/>
                      </p:tgtEl>
                    </p:cond>
                  </p:endCondLst>
                </p:cTn>
                <p:tgtEl>
                  <p:spTgt spid="13"/>
                </p:tgtEl>
              </p:cMediaNode>
            </p:audio>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8686800" cy="838200"/>
          </a:xfrm>
        </p:spPr>
        <p:txBody>
          <a:bodyPr>
            <a:normAutofit fontScale="90000"/>
          </a:bodyPr>
          <a:lstStyle/>
          <a:p>
            <a:r>
              <a:rPr lang="en-US" sz="3600" dirty="0" smtClean="0"/>
              <a:t>What is the morning star and evening star? Why does it carry both names? </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1600200" y="1905000"/>
            <a:ext cx="5791200" cy="4648200"/>
          </a:xfrm>
        </p:spPr>
        <p:txBody>
          <a:bodyPr>
            <a:normAutofit fontScale="92500" lnSpcReduction="10000"/>
          </a:bodyPr>
          <a:lstStyle/>
          <a:p>
            <a:pPr algn="ctr">
              <a:buNone/>
            </a:pPr>
            <a:r>
              <a:rPr lang="en-US" dirty="0" smtClean="0"/>
              <a:t>This is not a star at all but the Planet Venus and draws in part its modern status as the Morning Star and Evening Star from mythology. Venus never appears on the opposite horizon from the sun due to its relative location to the sun and Earth. Mercury too fits this profile but is rarely actually visible.</a:t>
            </a:r>
            <a:endParaRPr lang="en-US" dirty="0"/>
          </a:p>
        </p:txBody>
      </p:sp>
      <p:pic>
        <p:nvPicPr>
          <p:cNvPr id="7" name="~PP2645.WAV">
            <a:hlinkClick r:id="" action="ppaction://media"/>
          </p:cNvPr>
          <p:cNvPicPr>
            <a:picLocks noRot="1" noChangeAspect="1"/>
          </p:cNvPicPr>
          <p:nvPr>
            <a:wavAudioFile r:embed="rId1" name="~PP2645.WAV"/>
          </p:nvPr>
        </p:nvPicPr>
        <p:blipFill>
          <a:blip r:embed="rId3" cstate="print"/>
          <a:stretch>
            <a:fillRect/>
          </a:stretch>
        </p:blipFill>
        <p:spPr>
          <a:xfrm>
            <a:off x="8696325" y="6410325"/>
            <a:ext cx="304800" cy="304800"/>
          </a:xfrm>
          <a:prstGeom prst="rect">
            <a:avLst/>
          </a:prstGeom>
        </p:spPr>
      </p:pic>
    </p:spTree>
  </p:cSld>
  <p:clrMapOvr>
    <a:masterClrMapping/>
  </p:clrMapOvr>
  <p:transition advTm="2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40"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1"/>
                                          </p:val>
                                        </p:tav>
                                        <p:tav tm="100000">
                                          <p:val>
                                            <p:strVal val="#ppt_x"/>
                                          </p:val>
                                        </p:tav>
                                      </p:tavLst>
                                    </p:anim>
                                    <p:anim calcmode="lin" valueType="num">
                                      <p:cBhvr>
                                        <p:cTn id="11" dur="1000" fill="hold"/>
                                        <p:tgtEl>
                                          <p:spTgt spid="2"/>
                                        </p:tgtEl>
                                        <p:attrNameLst>
                                          <p:attrName>ppt_y</p:attrName>
                                        </p:attrNameLst>
                                      </p:cBhvr>
                                      <p:tavLst>
                                        <p:tav tm="0">
                                          <p:val>
                                            <p:strVal val="#ppt_y"/>
                                          </p:val>
                                        </p:tav>
                                        <p:tav tm="100000">
                                          <p:val>
                                            <p:strVal val="#ppt_y"/>
                                          </p:val>
                                        </p:tav>
                                      </p:tavLst>
                                    </p:anim>
                                  </p:childTnLst>
                                </p:cTn>
                              </p:par>
                            </p:childTnLst>
                          </p:cTn>
                        </p:par>
                        <p:par>
                          <p:cTn id="12" fill="hold">
                            <p:stCondLst>
                              <p:cond delay="68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6"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the Following Questions</a:t>
            </a:r>
            <a:endParaRPr lang="en-US" dirty="0"/>
          </a:p>
        </p:txBody>
      </p:sp>
      <p:sp>
        <p:nvSpPr>
          <p:cNvPr id="7" name="Content Placeholder 2"/>
          <p:cNvSpPr txBox="1">
            <a:spLocks/>
          </p:cNvSpPr>
          <p:nvPr/>
        </p:nvSpPr>
        <p:spPr>
          <a:xfrm>
            <a:off x="304800" y="1905000"/>
            <a:ext cx="8686800" cy="579438"/>
          </a:xfrm>
          <a:prstGeom prst="rect">
            <a:avLst/>
          </a:prstGeom>
        </p:spPr>
        <p:txBody>
          <a:bodyPr vert="horz">
            <a:noAutofit/>
          </a:bodyPr>
          <a:lstStyle/>
          <a:p>
            <a:pPr marL="342900" lvl="0" indent="-342900">
              <a:spcBef>
                <a:spcPct val="20000"/>
              </a:spcBef>
              <a:buClr>
                <a:schemeClr val="accent1"/>
              </a:buClr>
              <a:buSzPct val="70000"/>
              <a:buFont typeface="Wingdings 2"/>
              <a:buChar char=""/>
            </a:pPr>
            <a:r>
              <a:rPr lang="en-US" sz="2400" dirty="0"/>
              <a:t>What governs the tides? </a:t>
            </a:r>
            <a:endParaRPr kumimoji="0" lang="en-US"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9" name="TextBox 8"/>
          <p:cNvSpPr txBox="1"/>
          <p:nvPr/>
        </p:nvSpPr>
        <p:spPr>
          <a:xfrm>
            <a:off x="685800" y="2667000"/>
            <a:ext cx="7391400" cy="369332"/>
          </a:xfrm>
          <a:prstGeom prst="rect">
            <a:avLst/>
          </a:prstGeom>
          <a:noFill/>
        </p:spPr>
        <p:txBody>
          <a:bodyPr wrap="square" rtlCol="0">
            <a:spAutoFit/>
          </a:bodyPr>
          <a:lstStyle/>
          <a:p>
            <a:r>
              <a:rPr lang="en-US" dirty="0" smtClean="0"/>
              <a:t>The tides are governed by the Moon, and to a lesser extent, by the Sun.</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36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48708" cy="4429151"/>
          </a:xfrm>
        </p:spPr>
        <p:txBody>
          <a:bodyPr>
            <a:normAutofit/>
          </a:bodyPr>
          <a:lstStyle/>
          <a:p>
            <a:pPr>
              <a:buNone/>
            </a:pPr>
            <a:r>
              <a:rPr lang="en-US" b="1" dirty="0" smtClean="0"/>
              <a:t>The Morning &amp; Evening Star</a:t>
            </a:r>
          </a:p>
        </p:txBody>
      </p:sp>
      <p:pic>
        <p:nvPicPr>
          <p:cNvPr id="112642" name="Picture 2" descr="http://vicdicara.files.wordpress.com/2010/01/moonvenus3_bush_c81.jpg"/>
          <p:cNvPicPr>
            <a:picLocks noChangeAspect="1" noChangeArrowheads="1"/>
          </p:cNvPicPr>
          <p:nvPr/>
        </p:nvPicPr>
        <p:blipFill>
          <a:blip r:embed="rId2" cstate="print"/>
          <a:srcRect/>
          <a:stretch>
            <a:fillRect/>
          </a:stretch>
        </p:blipFill>
        <p:spPr bwMode="auto">
          <a:xfrm>
            <a:off x="609600" y="1524000"/>
            <a:ext cx="6524625" cy="4848225"/>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2642"/>
                                        </p:tgtEl>
                                        <p:attrNameLst>
                                          <p:attrName>style.visibility</p:attrName>
                                        </p:attrNameLst>
                                      </p:cBhvr>
                                      <p:to>
                                        <p:strVal val="visible"/>
                                      </p:to>
                                    </p:set>
                                    <p:animEffect transition="in" filter="fade">
                                      <p:cBhvr>
                                        <p:cTn id="11" dur="2000"/>
                                        <p:tgtEl>
                                          <p:spTgt spid="112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8686800" cy="838200"/>
          </a:xfrm>
        </p:spPr>
        <p:txBody>
          <a:bodyPr>
            <a:normAutofit fontScale="90000"/>
          </a:bodyPr>
          <a:lstStyle/>
          <a:p>
            <a:r>
              <a:rPr lang="en-US" dirty="0" smtClean="0"/>
              <a:t>Explain zenith and nadir. </a:t>
            </a:r>
            <a:br>
              <a:rPr lang="en-US" dirty="0" smtClean="0"/>
            </a:br>
            <a:endParaRPr lang="en-US" dirty="0"/>
          </a:p>
        </p:txBody>
      </p:sp>
      <p:sp>
        <p:nvSpPr>
          <p:cNvPr id="5" name="TextBox 4"/>
          <p:cNvSpPr txBox="1"/>
          <p:nvPr/>
        </p:nvSpPr>
        <p:spPr>
          <a:xfrm>
            <a:off x="609600" y="2667000"/>
            <a:ext cx="7772400" cy="1754326"/>
          </a:xfrm>
          <a:prstGeom prst="rect">
            <a:avLst/>
          </a:prstGeom>
          <a:noFill/>
        </p:spPr>
        <p:txBody>
          <a:bodyPr wrap="square" rtlCol="0">
            <a:spAutoFit/>
          </a:bodyPr>
          <a:lstStyle/>
          <a:p>
            <a:r>
              <a:rPr lang="en-US" dirty="0" smtClean="0"/>
              <a:t>Zenith is the point in space directly overhead. If you extend a line from the zenith to the point on Earth upon which you are standing, and continue that line through the Earth and out the other side, it would point to the nadir. In other words, the line connecting the zenith and nadir passes through the point on Earth where you're standing and also passes through the center of the Earth and out the other side.</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155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686800" cy="838200"/>
          </a:xfrm>
        </p:spPr>
        <p:txBody>
          <a:bodyPr>
            <a:normAutofit fontScale="90000"/>
          </a:bodyPr>
          <a:lstStyle/>
          <a:p>
            <a:r>
              <a:rPr lang="en-US" dirty="0" smtClean="0"/>
              <a:t>What is the aurora borealis? </a:t>
            </a:r>
            <a:br>
              <a:rPr lang="en-US" dirty="0" smtClean="0"/>
            </a:br>
            <a:r>
              <a:rPr lang="en-US" dirty="0" smtClean="0"/>
              <a:t>What causes it? </a:t>
            </a:r>
            <a:endParaRPr lang="en-US" dirty="0"/>
          </a:p>
        </p:txBody>
      </p:sp>
      <p:sp>
        <p:nvSpPr>
          <p:cNvPr id="3" name="TextBox 2"/>
          <p:cNvSpPr txBox="1"/>
          <p:nvPr/>
        </p:nvSpPr>
        <p:spPr>
          <a:xfrm>
            <a:off x="838200" y="3124200"/>
            <a:ext cx="7620000" cy="2308324"/>
          </a:xfrm>
          <a:prstGeom prst="rect">
            <a:avLst/>
          </a:prstGeom>
          <a:noFill/>
        </p:spPr>
        <p:txBody>
          <a:bodyPr wrap="square" rtlCol="0">
            <a:spAutoFit/>
          </a:bodyPr>
          <a:lstStyle/>
          <a:p>
            <a:r>
              <a:rPr lang="en-US" dirty="0" smtClean="0"/>
              <a:t>An Aurora is a beautiful natural phenomenon that often occurs in the polar regions of Earth.</a:t>
            </a:r>
          </a:p>
          <a:p>
            <a:endParaRPr lang="en-US" dirty="0" smtClean="0"/>
          </a:p>
          <a:p>
            <a:r>
              <a:rPr lang="en-US" dirty="0" smtClean="0"/>
              <a:t>The immediate causes of aurora are precipitating energetic particles. These particles are electrons and protons that are energized in the near </a:t>
            </a:r>
            <a:r>
              <a:rPr lang="en-US" dirty="0" err="1" smtClean="0"/>
              <a:t>geospace</a:t>
            </a:r>
            <a:r>
              <a:rPr lang="en-US" dirty="0" smtClean="0"/>
              <a:t> environment. This </a:t>
            </a:r>
            <a:r>
              <a:rPr lang="en-US" dirty="0" err="1" smtClean="0"/>
              <a:t>energization</a:t>
            </a:r>
            <a:r>
              <a:rPr lang="en-US" dirty="0" smtClean="0"/>
              <a:t> process draws its energy from the interaction of the Earth's magnetosphere with the solar wind.</a:t>
            </a: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23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48708" cy="4429151"/>
          </a:xfrm>
        </p:spPr>
        <p:txBody>
          <a:bodyPr>
            <a:normAutofit/>
          </a:bodyPr>
          <a:lstStyle/>
          <a:p>
            <a:pPr>
              <a:buNone/>
            </a:pPr>
            <a:r>
              <a:rPr lang="en-US" b="1" dirty="0" smtClean="0"/>
              <a:t>Aurora Borealis</a:t>
            </a:r>
          </a:p>
        </p:txBody>
      </p:sp>
      <p:pic>
        <p:nvPicPr>
          <p:cNvPr id="111618" name="Picture 2" descr="http://eatingfastfood.files.wordpress.com/2010/03/aurora-borealis.jpg"/>
          <p:cNvPicPr>
            <a:picLocks noChangeAspect="1" noChangeArrowheads="1"/>
          </p:cNvPicPr>
          <p:nvPr/>
        </p:nvPicPr>
        <p:blipFill>
          <a:blip r:embed="rId2" cstate="print"/>
          <a:srcRect/>
          <a:stretch>
            <a:fillRect/>
          </a:stretch>
        </p:blipFill>
        <p:spPr bwMode="auto">
          <a:xfrm>
            <a:off x="457200" y="1828800"/>
            <a:ext cx="7439025" cy="4848225"/>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1618"/>
                                        </p:tgtEl>
                                        <p:attrNameLst>
                                          <p:attrName>style.visibility</p:attrName>
                                        </p:attrNameLst>
                                      </p:cBhvr>
                                      <p:to>
                                        <p:strVal val="visible"/>
                                      </p:to>
                                    </p:set>
                                    <p:animEffect transition="in" filter="fade">
                                      <p:cBhvr>
                                        <p:cTn id="11" dur="2000"/>
                                        <p:tgtEl>
                                          <p:spTgt spid="111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838200"/>
          </a:xfrm>
        </p:spPr>
        <p:txBody>
          <a:bodyPr>
            <a:normAutofit fontScale="90000"/>
          </a:bodyPr>
          <a:lstStyle/>
          <a:p>
            <a:r>
              <a:rPr lang="en-US" dirty="0" smtClean="0"/>
              <a:t>Discuss the statement made by Ellen G. White in Early Writings, page 41, concerning the opening in Orion.</a:t>
            </a:r>
            <a:endParaRPr lang="en-US" dirty="0"/>
          </a:p>
        </p:txBody>
      </p:sp>
      <p:sp>
        <p:nvSpPr>
          <p:cNvPr id="3" name="TextBox 2"/>
          <p:cNvSpPr txBox="1"/>
          <p:nvPr/>
        </p:nvSpPr>
        <p:spPr>
          <a:xfrm>
            <a:off x="304800" y="2057400"/>
            <a:ext cx="8305800" cy="4524315"/>
          </a:xfrm>
          <a:prstGeom prst="rect">
            <a:avLst/>
          </a:prstGeom>
          <a:noFill/>
        </p:spPr>
        <p:txBody>
          <a:bodyPr wrap="square" rtlCol="0">
            <a:spAutoFit/>
          </a:bodyPr>
          <a:lstStyle/>
          <a:p>
            <a:r>
              <a:rPr lang="en-US" i="1" dirty="0" smtClean="0"/>
              <a:t>“December 16, 1848, the Lord gave me a view of the shaking of the powers of the heavens. I saw that when the Lord said "heaven," in giving the signs recorded by Matthew, Mark, and Luke, He meant heaven, and when He said "earth" He meant earth. The powers of heaven are the sun, moon, and stars. They rule in the heavens. The powers of earth are those that rule on the earth. The powers of heaven will be shaken at the voice of God. Then the sun, moon, and stars will be moved out of their places. They will not pass away, but be shaken by the voice of God.</a:t>
            </a:r>
            <a:r>
              <a:rPr lang="en-US" dirty="0" smtClean="0"/>
              <a:t> </a:t>
            </a:r>
            <a:r>
              <a:rPr lang="en-US" i="1" dirty="0" smtClean="0"/>
              <a:t>Dark, heavy clouds came up and clashed against each other. The atmosphere parted and rolled back; then we could look up through the open space in Orion, whence came the voice of God. The Holy City will come down through that open space. I saw that the powers of earth are now being shaken and that events come in order. War, and rumors of war, sword, famine, and pestilence are first to shake the powers of earth, then the voice of God will shake the sun, moon, and stars, and this earth also. I saw that the shaking of the powers in Europe is not, as some teach, the shaking of the powers of heaven, but it is the shaking of the angry nations.” – Passages from Ellen G. White Early writings, page 41</a:t>
            </a:r>
            <a:endParaRPr lang="en-US" dirty="0"/>
          </a:p>
        </p:txBody>
      </p:sp>
      <p:pic>
        <p:nvPicPr>
          <p:cNvPr id="17" name="~PP360.WAV">
            <a:hlinkClick r:id="" action="ppaction://media"/>
          </p:cNvPr>
          <p:cNvPicPr>
            <a:picLocks noRot="1" noChangeAspect="1"/>
          </p:cNvPicPr>
          <p:nvPr>
            <a:wavAudioFile r:embed="rId1" name="~PP360.WAV"/>
          </p:nvPr>
        </p:nvPicPr>
        <p:blipFill>
          <a:blip r:embed="rId4" cstate="print"/>
          <a:stretch>
            <a:fillRect/>
          </a:stretch>
        </p:blipFill>
        <p:spPr>
          <a:xfrm>
            <a:off x="8696325" y="6410325"/>
            <a:ext cx="304800" cy="304800"/>
          </a:xfrm>
          <a:prstGeom prst="rect">
            <a:avLst/>
          </a:prstGeom>
        </p:spPr>
      </p:pic>
      <p:pic>
        <p:nvPicPr>
          <p:cNvPr id="18" name="05 Psalm 86.wav">
            <a:hlinkClick r:id="" action="ppaction://media"/>
          </p:cNvPr>
          <p:cNvPicPr>
            <a:picLocks noRot="1" noChangeAspect="1"/>
          </p:cNvPicPr>
          <p:nvPr>
            <a:audioFile r:link="rId2"/>
          </p:nvPr>
        </p:nvPicPr>
        <p:blipFill>
          <a:blip r:embed="rId5" cstate="print"/>
          <a:stretch>
            <a:fillRect/>
          </a:stretch>
        </p:blipFill>
        <p:spPr>
          <a:xfrm>
            <a:off x="7772400" y="6248400"/>
            <a:ext cx="304800" cy="304800"/>
          </a:xfrm>
          <a:prstGeom prst="rect">
            <a:avLst/>
          </a:prstGeom>
        </p:spPr>
      </p:pic>
    </p:spTree>
  </p:cSld>
  <p:clrMapOvr>
    <a:masterClrMapping/>
  </p:clrMapOvr>
  <p:transition advTm="105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8"/>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17"/>
                                        </p:tgtEl>
                                      </p:cBhvr>
                                    </p:cmd>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485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9" fill="hold" display="0">
                  <p:stCondLst>
                    <p:cond delay="indefinite"/>
                  </p:stCondLst>
                  <p:endCondLst>
                    <p:cond evt="onPrev" delay="0">
                      <p:tgtEl>
                        <p:sldTgt/>
                      </p:tgtEl>
                    </p:cond>
                    <p:cond evt="onStopAudio" delay="0">
                      <p:tgtEl>
                        <p:sldTgt/>
                      </p:tgtEl>
                    </p:cond>
                  </p:endCondLst>
                </p:cTn>
                <p:tgtEl>
                  <p:spTgt spid="17"/>
                </p:tgtEl>
              </p:cMediaNode>
            </p:audio>
            <p:audio>
              <p:cMediaNode vol="100000">
                <p:cTn id="20" repeatCount="indefinite" fill="hold" display="0">
                  <p:stCondLst>
                    <p:cond delay="indefinite"/>
                  </p:stCondLst>
                  <p:endCondLst>
                    <p:cond evt="onPrev" delay="0">
                      <p:tgtEl>
                        <p:sldTgt/>
                      </p:tgtEl>
                    </p:cond>
                    <p:cond evt="onStopAudio" delay="0">
                      <p:tgtEl>
                        <p:sldTgt/>
                      </p:tgtEl>
                    </p:cond>
                  </p:endCondLst>
                </p:cTn>
                <p:tgtEl>
                  <p:spTgt spid="18"/>
                </p:tgtEl>
              </p:cMediaNode>
            </p:audio>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8686800" cy="838200"/>
          </a:xfrm>
        </p:spPr>
        <p:txBody>
          <a:bodyPr>
            <a:normAutofit fontScale="90000"/>
          </a:bodyPr>
          <a:lstStyle/>
          <a:p>
            <a:r>
              <a:rPr lang="en-US" dirty="0" smtClean="0"/>
              <a:t>Know and discuss who each of these people were and their contribution to space exploration:</a:t>
            </a:r>
            <a:endParaRPr lang="en-US" dirty="0"/>
          </a:p>
        </p:txBody>
      </p:sp>
      <p:pic>
        <p:nvPicPr>
          <p:cNvPr id="3" name="~PP2095.WAV">
            <a:hlinkClick r:id="" action="ppaction://media"/>
          </p:cNvPr>
          <p:cNvPicPr>
            <a:picLocks noRot="1" noChangeAspect="1"/>
          </p:cNvPicPr>
          <p:nvPr>
            <a:wavAudioFile r:embed="rId1" name="~PP2095.WAV"/>
          </p:nvPr>
        </p:nvPicPr>
        <p:blipFill>
          <a:blip r:embed="rId3" cstate="print"/>
          <a:stretch>
            <a:fillRect/>
          </a:stretch>
        </p:blipFill>
        <p:spPr>
          <a:xfrm>
            <a:off x="8696325" y="6410325"/>
            <a:ext cx="304800" cy="304800"/>
          </a:xfrm>
          <a:prstGeom prst="rect">
            <a:avLst/>
          </a:prstGeom>
        </p:spPr>
      </p:pic>
    </p:spTree>
  </p:cSld>
  <p:clrMapOvr>
    <a:masterClrMapping/>
  </p:clrMapOvr>
  <p:transition advTm="1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40"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ppt_x</p:attrName>
                                        </p:attrNameLst>
                                      </p:cBhvr>
                                      <p:tavLst>
                                        <p:tav tm="0">
                                          <p:val>
                                            <p:strVal val="#ppt_x-.1"/>
                                          </p:val>
                                        </p:tav>
                                        <p:tav tm="100000">
                                          <p:val>
                                            <p:strVal val="#ppt_x"/>
                                          </p:val>
                                        </p:tav>
                                      </p:tavLst>
                                    </p:anim>
                                    <p:anim calcmode="lin" valueType="num">
                                      <p:cBhvr>
                                        <p:cTn id="11"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2" fill="hold" display="0">
                  <p:stCondLst>
                    <p:cond delay="indefinite"/>
                  </p:stCondLst>
                  <p:endCondLst>
                    <p:cond evt="onPrev" delay="0">
                      <p:tgtEl>
                        <p:sldTgt/>
                      </p:tgtEl>
                    </p:cond>
                    <p:cond evt="onStopAudio" delay="0">
                      <p:tgtEl>
                        <p:sldTgt/>
                      </p:tgtEl>
                    </p:cond>
                  </p:endCondLst>
                </p:cTn>
                <p:tgtEl>
                  <p:spTgt spid="3"/>
                </p:tgtEl>
              </p:cMediaNode>
            </p:audio>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48708" cy="4429151"/>
          </a:xfrm>
        </p:spPr>
        <p:txBody>
          <a:bodyPr/>
          <a:lstStyle/>
          <a:p>
            <a:pPr lvl="0"/>
            <a:r>
              <a:rPr lang="en-US" dirty="0" smtClean="0"/>
              <a:t>Robert H. Goddard</a:t>
            </a:r>
            <a:endParaRPr lang="en-US" dirty="0"/>
          </a:p>
        </p:txBody>
      </p:sp>
      <p:sp>
        <p:nvSpPr>
          <p:cNvPr id="4" name="TextBox 3"/>
          <p:cNvSpPr txBox="1"/>
          <p:nvPr/>
        </p:nvSpPr>
        <p:spPr>
          <a:xfrm>
            <a:off x="838200" y="1524000"/>
            <a:ext cx="4572000" cy="4801314"/>
          </a:xfrm>
          <a:prstGeom prst="rect">
            <a:avLst/>
          </a:prstGeom>
          <a:noFill/>
        </p:spPr>
        <p:txBody>
          <a:bodyPr wrap="square" rtlCol="0">
            <a:spAutoFit/>
          </a:bodyPr>
          <a:lstStyle/>
          <a:p>
            <a:r>
              <a:rPr lang="en-US" dirty="0" smtClean="0"/>
              <a:t>was an </a:t>
            </a:r>
            <a:r>
              <a:rPr lang="en-US" dirty="0" smtClean="0">
                <a:hlinkClick r:id="rId2" action="ppaction://hlinkfile" tooltip="United States"/>
              </a:rPr>
              <a:t>American</a:t>
            </a:r>
            <a:r>
              <a:rPr lang="en-US" dirty="0" smtClean="0"/>
              <a:t> </a:t>
            </a:r>
            <a:r>
              <a:rPr lang="en-US" dirty="0" smtClean="0">
                <a:hlinkClick r:id="rId3" action="ppaction://hlinkfile" tooltip="Professor"/>
              </a:rPr>
              <a:t>professor</a:t>
            </a:r>
            <a:r>
              <a:rPr lang="en-US" dirty="0" smtClean="0"/>
              <a:t>, </a:t>
            </a:r>
            <a:r>
              <a:rPr lang="en-US" dirty="0" smtClean="0">
                <a:hlinkClick r:id="rId4" action="ppaction://hlinkfile" tooltip="Physicist"/>
              </a:rPr>
              <a:t>physicist</a:t>
            </a:r>
            <a:r>
              <a:rPr lang="en-US" dirty="0" smtClean="0"/>
              <a:t> and </a:t>
            </a:r>
            <a:r>
              <a:rPr lang="en-US" dirty="0" smtClean="0">
                <a:hlinkClick r:id="rId5" action="ppaction://hlinkfile" tooltip="Inventor"/>
              </a:rPr>
              <a:t>inventor</a:t>
            </a:r>
            <a:r>
              <a:rPr lang="en-US" dirty="0" smtClean="0"/>
              <a:t> who is credited with creating and building the world's first </a:t>
            </a:r>
            <a:r>
              <a:rPr lang="en-US" dirty="0" smtClean="0">
                <a:hlinkClick r:id="rId6" action="ppaction://hlinkfile" tooltip="Liquid-propellant rocket"/>
              </a:rPr>
              <a:t>liquid-fueled</a:t>
            </a:r>
            <a:r>
              <a:rPr lang="en-US" dirty="0" smtClean="0"/>
              <a:t> </a:t>
            </a:r>
            <a:r>
              <a:rPr lang="en-US" dirty="0" smtClean="0">
                <a:hlinkClick r:id="rId7" action="ppaction://hlinkfile" tooltip="Rocket"/>
              </a:rPr>
              <a:t>rocket</a:t>
            </a:r>
            <a:r>
              <a:rPr lang="en-US" dirty="0" smtClean="0"/>
              <a:t>,</a:t>
            </a:r>
            <a:r>
              <a:rPr lang="en-US" baseline="30000" dirty="0" smtClean="0">
                <a:hlinkClick r:id="rId8" action="ppaction://hlinkfile"/>
              </a:rPr>
              <a:t>[1]</a:t>
            </a:r>
            <a:r>
              <a:rPr lang="en-US" baseline="30000" dirty="0" smtClean="0">
                <a:hlinkClick r:id="rId9" action="ppaction://hlinkfile"/>
              </a:rPr>
              <a:t>[2]</a:t>
            </a:r>
            <a:r>
              <a:rPr lang="en-US" dirty="0" smtClean="0"/>
              <a:t> which he successfully launched on March 16, 1926. Goddard and his team launched 34 rockets</a:t>
            </a:r>
            <a:r>
              <a:rPr lang="en-US" baseline="30000" dirty="0" smtClean="0">
                <a:hlinkClick r:id="rId10" action="ppaction://hlinkfile"/>
              </a:rPr>
              <a:t>[3]</a:t>
            </a:r>
            <a:r>
              <a:rPr lang="en-US" dirty="0" smtClean="0"/>
              <a:t> between 1926 and 1941, achieving altitudes as high as 2.6 km (1.62 miles) and speeds as high as 885 km/h (550 mph).</a:t>
            </a:r>
            <a:r>
              <a:rPr lang="en-US" baseline="30000" dirty="0" smtClean="0">
                <a:hlinkClick r:id="rId11" action="ppaction://hlinkfile"/>
              </a:rPr>
              <a:t>[3]</a:t>
            </a:r>
            <a:r>
              <a:rPr lang="en-US" baseline="30000" dirty="0" smtClean="0">
                <a:hlinkClick r:id="rId12" action="ppaction://hlinkfile"/>
              </a:rPr>
              <a:t>[4]</a:t>
            </a:r>
            <a:endParaRPr lang="en-US" dirty="0" smtClean="0"/>
          </a:p>
          <a:p>
            <a:r>
              <a:rPr lang="en-US" dirty="0" smtClean="0"/>
              <a:t>Goddard received little public support for his research during his lifetime. Though his work in the field was revolutionary, he was sometimes ridiculed in the press for his theories concerning spaceflight. As a result, he became protective of his privacy and his work..</a:t>
            </a:r>
            <a:r>
              <a:rPr lang="en-US" baseline="30000" dirty="0" smtClean="0">
                <a:hlinkClick r:id="rId13" action="ppaction://hlinkfile"/>
              </a:rPr>
              <a:t>[</a:t>
            </a:r>
            <a:endParaRPr lang="en-US" dirty="0" smtClean="0"/>
          </a:p>
          <a:p>
            <a:endParaRPr lang="en-US" dirty="0"/>
          </a:p>
        </p:txBody>
      </p:sp>
      <p:pic>
        <p:nvPicPr>
          <p:cNvPr id="73729" name="Picture 1" descr="http://upload.wikimedia.org/wikipedia/commons/thumb/3/3f/Dr._Robert_H._Goddard_-_GPN-2002-000131.jpg/225px-Dr._Robert_H._Goddard_-_GPN-2002-000131.jpg"/>
          <p:cNvPicPr>
            <a:picLocks noChangeAspect="1" noChangeArrowheads="1"/>
          </p:cNvPicPr>
          <p:nvPr/>
        </p:nvPicPr>
        <p:blipFill>
          <a:blip r:embed="rId14" cstate="print"/>
          <a:srcRect/>
          <a:stretch>
            <a:fillRect/>
          </a:stretch>
        </p:blipFill>
        <p:spPr bwMode="auto">
          <a:xfrm>
            <a:off x="5638800" y="990600"/>
            <a:ext cx="2905932" cy="3810000"/>
          </a:xfrm>
          <a:prstGeom prst="rect">
            <a:avLst/>
          </a:prstGeom>
          <a:noFill/>
        </p:spPr>
      </p:pic>
      <p:sp>
        <p:nvSpPr>
          <p:cNvPr id="8" name="Rectangle 7"/>
          <p:cNvSpPr/>
          <p:nvPr/>
        </p:nvSpPr>
        <p:spPr>
          <a:xfrm>
            <a:off x="5562600" y="4876800"/>
            <a:ext cx="3200400" cy="1477328"/>
          </a:xfrm>
          <a:prstGeom prst="rect">
            <a:avLst/>
          </a:prstGeom>
        </p:spPr>
        <p:txBody>
          <a:bodyPr wrap="square">
            <a:spAutoFit/>
          </a:bodyPr>
          <a:lstStyle/>
          <a:p>
            <a:pPr algn="ctr"/>
            <a:r>
              <a:rPr lang="en-US" dirty="0" smtClean="0"/>
              <a:t>Years after his death, as manned spaceflight became popular, he came to be recognized as the father of modern rocketry</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3729"/>
                                        </p:tgtEl>
                                        <p:attrNameLst>
                                          <p:attrName>style.visibility</p:attrName>
                                        </p:attrNameLst>
                                      </p:cBhvr>
                                      <p:to>
                                        <p:strVal val="visible"/>
                                      </p:to>
                                    </p:set>
                                    <p:animEffect transition="in" filter="fade">
                                      <p:cBhvr>
                                        <p:cTn id="15" dur="2000"/>
                                        <p:tgtEl>
                                          <p:spTgt spid="73729"/>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48708" cy="4429151"/>
          </a:xfrm>
        </p:spPr>
        <p:txBody>
          <a:bodyPr/>
          <a:lstStyle/>
          <a:p>
            <a:pPr lvl="0"/>
            <a:r>
              <a:rPr lang="en-US" dirty="0" smtClean="0"/>
              <a:t> John Glenn</a:t>
            </a:r>
            <a:endParaRPr lang="en-US" dirty="0"/>
          </a:p>
        </p:txBody>
      </p:sp>
      <p:sp>
        <p:nvSpPr>
          <p:cNvPr id="4" name="Rectangle 3"/>
          <p:cNvSpPr/>
          <p:nvPr/>
        </p:nvSpPr>
        <p:spPr>
          <a:xfrm>
            <a:off x="838200" y="1295400"/>
            <a:ext cx="4572000" cy="1477328"/>
          </a:xfrm>
          <a:prstGeom prst="rect">
            <a:avLst/>
          </a:prstGeom>
        </p:spPr>
        <p:txBody>
          <a:bodyPr>
            <a:spAutoFit/>
          </a:bodyPr>
          <a:lstStyle/>
          <a:p>
            <a:r>
              <a:rPr lang="en-US" b="1" dirty="0" smtClean="0"/>
              <a:t>John Herschel Glenn, Jr.</a:t>
            </a:r>
            <a:r>
              <a:rPr lang="en-US" dirty="0" smtClean="0"/>
              <a:t> (born July 18, 1921) is a retired </a:t>
            </a:r>
            <a:r>
              <a:rPr lang="en-US" dirty="0" smtClean="0">
                <a:hlinkClick r:id="rId2" action="ppaction://hlinkfile" tooltip="United States Marine Corps"/>
              </a:rPr>
              <a:t>United States Marine Corps</a:t>
            </a:r>
            <a:r>
              <a:rPr lang="en-US" dirty="0" smtClean="0"/>
              <a:t> pilot, a former </a:t>
            </a:r>
            <a:r>
              <a:rPr lang="en-US" dirty="0" smtClean="0">
                <a:hlinkClick r:id="rId3" action="ppaction://hlinkfile" tooltip="Astronaut"/>
              </a:rPr>
              <a:t>astronaut</a:t>
            </a:r>
            <a:r>
              <a:rPr lang="en-US" dirty="0" smtClean="0"/>
              <a:t> and </a:t>
            </a:r>
            <a:r>
              <a:rPr lang="en-US" dirty="0" smtClean="0">
                <a:hlinkClick r:id="rId4" action="ppaction://hlinkfile" tooltip="United States Senate"/>
              </a:rPr>
              <a:t>United States senator</a:t>
            </a:r>
            <a:r>
              <a:rPr lang="en-US" dirty="0" smtClean="0"/>
              <a:t> who was the first American and third person to </a:t>
            </a:r>
            <a:r>
              <a:rPr lang="en-US" dirty="0" smtClean="0">
                <a:hlinkClick r:id="rId5" action="ppaction://hlinkfile" tooltip="Orbit"/>
              </a:rPr>
              <a:t>orbit</a:t>
            </a:r>
            <a:r>
              <a:rPr lang="en-US" dirty="0" smtClean="0"/>
              <a:t> the </a:t>
            </a:r>
            <a:r>
              <a:rPr lang="en-US" dirty="0" smtClean="0">
                <a:hlinkClick r:id="rId6" action="ppaction://hlinkfile" tooltip="Earth"/>
              </a:rPr>
              <a:t>Earth</a:t>
            </a:r>
            <a:r>
              <a:rPr lang="en-US" dirty="0" smtClean="0"/>
              <a:t>.</a:t>
            </a:r>
            <a:endParaRPr lang="en-US" dirty="0"/>
          </a:p>
        </p:txBody>
      </p:sp>
      <p:pic>
        <p:nvPicPr>
          <p:cNvPr id="118786" name="Picture 2" descr="http://upload.wikimedia.org/wikipedia/commons/thumb/3/33/Glenn.gif/160px-Glenn.gif">
            <a:hlinkClick r:id="rId7" tooltip="John Glenn"/>
          </p:cNvPr>
          <p:cNvPicPr>
            <a:picLocks noChangeAspect="1" noChangeArrowheads="1"/>
          </p:cNvPicPr>
          <p:nvPr/>
        </p:nvPicPr>
        <p:blipFill>
          <a:blip r:embed="rId8" cstate="print"/>
          <a:srcRect/>
          <a:stretch>
            <a:fillRect/>
          </a:stretch>
        </p:blipFill>
        <p:spPr bwMode="auto">
          <a:xfrm>
            <a:off x="5410200" y="1143000"/>
            <a:ext cx="2819400" cy="4229102"/>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8786"/>
                                        </p:tgtEl>
                                        <p:attrNameLst>
                                          <p:attrName>style.visibility</p:attrName>
                                        </p:attrNameLst>
                                      </p:cBhvr>
                                      <p:to>
                                        <p:strVal val="visible"/>
                                      </p:to>
                                    </p:set>
                                    <p:animEffect transition="in" filter="fade">
                                      <p:cBhvr>
                                        <p:cTn id="15" dur="2000"/>
                                        <p:tgtEl>
                                          <p:spTgt spid="11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48708" cy="4429151"/>
          </a:xfrm>
        </p:spPr>
        <p:txBody>
          <a:bodyPr/>
          <a:lstStyle/>
          <a:p>
            <a:pPr lvl="0"/>
            <a:r>
              <a:rPr lang="en-US" dirty="0" smtClean="0"/>
              <a:t>Hermann </a:t>
            </a:r>
            <a:r>
              <a:rPr lang="en-US" dirty="0" err="1" smtClean="0"/>
              <a:t>Oberth</a:t>
            </a:r>
            <a:endParaRPr lang="en-US" dirty="0"/>
          </a:p>
        </p:txBody>
      </p:sp>
      <p:sp>
        <p:nvSpPr>
          <p:cNvPr id="4" name="Rectangle 3"/>
          <p:cNvSpPr/>
          <p:nvPr/>
        </p:nvSpPr>
        <p:spPr>
          <a:xfrm>
            <a:off x="762000" y="1676400"/>
            <a:ext cx="4572000" cy="2031325"/>
          </a:xfrm>
          <a:prstGeom prst="rect">
            <a:avLst/>
          </a:prstGeom>
        </p:spPr>
        <p:txBody>
          <a:bodyPr>
            <a:spAutoFit/>
          </a:bodyPr>
          <a:lstStyle/>
          <a:p>
            <a:r>
              <a:rPr lang="en-US" dirty="0" smtClean="0"/>
              <a:t>born in </a:t>
            </a:r>
            <a:r>
              <a:rPr lang="en-US" dirty="0" smtClean="0">
                <a:hlinkClick r:id="rId2" action="ppaction://hlinkfile" tooltip="Transylvania"/>
              </a:rPr>
              <a:t>Transylvania</a:t>
            </a:r>
            <a:r>
              <a:rPr lang="en-US" dirty="0" smtClean="0"/>
              <a:t>, </a:t>
            </a:r>
            <a:r>
              <a:rPr lang="en-US" dirty="0" smtClean="0">
                <a:hlinkClick r:id="rId3" action="ppaction://hlinkfile" tooltip="Austria-Hungary"/>
              </a:rPr>
              <a:t>Austria-Hungary</a:t>
            </a:r>
            <a:r>
              <a:rPr lang="en-US" dirty="0" smtClean="0"/>
              <a:t>, was a Romanian</a:t>
            </a:r>
            <a:r>
              <a:rPr lang="en-US" baseline="30000" dirty="0" smtClean="0">
                <a:hlinkClick r:id="rId4" action="ppaction://hlinkfile"/>
              </a:rPr>
              <a:t>[2]</a:t>
            </a:r>
            <a:r>
              <a:rPr lang="en-US" baseline="30000" dirty="0" smtClean="0">
                <a:hlinkClick r:id="rId5" action="ppaction://hlinkfile"/>
              </a:rPr>
              <a:t>[3]</a:t>
            </a:r>
            <a:r>
              <a:rPr lang="en-US" dirty="0" smtClean="0"/>
              <a:t> and German </a:t>
            </a:r>
            <a:r>
              <a:rPr lang="en-US" dirty="0" smtClean="0">
                <a:hlinkClick r:id="rId6" action="ppaction://hlinkfile" tooltip="Physicist"/>
              </a:rPr>
              <a:t>physicist</a:t>
            </a:r>
            <a:r>
              <a:rPr lang="en-US" dirty="0" smtClean="0"/>
              <a:t> and </a:t>
            </a:r>
            <a:r>
              <a:rPr lang="en-US" dirty="0" smtClean="0">
                <a:hlinkClick r:id="rId7" action="ppaction://hlinkfile" tooltip="Engineer"/>
              </a:rPr>
              <a:t>engineer</a:t>
            </a:r>
            <a:r>
              <a:rPr lang="en-US" dirty="0" smtClean="0"/>
              <a:t> of </a:t>
            </a:r>
            <a:r>
              <a:rPr lang="en-US" dirty="0" smtClean="0">
                <a:hlinkClick r:id="rId8" action="ppaction://hlinkfile" tooltip="Transylvanian Saxons"/>
              </a:rPr>
              <a:t>Saxon</a:t>
            </a:r>
            <a:r>
              <a:rPr lang="en-US" dirty="0" smtClean="0"/>
              <a:t> ancestry, who along with the </a:t>
            </a:r>
            <a:r>
              <a:rPr lang="en-US" dirty="0" smtClean="0">
                <a:hlinkClick r:id="rId9" action="ppaction://hlinkfile" tooltip="Russia"/>
              </a:rPr>
              <a:t>Russian</a:t>
            </a:r>
            <a:r>
              <a:rPr lang="en-US" dirty="0" smtClean="0"/>
              <a:t> </a:t>
            </a:r>
            <a:r>
              <a:rPr lang="en-US" dirty="0" smtClean="0">
                <a:hlinkClick r:id="rId10" action="ppaction://hlinkfile" tooltip="Konstantin Eduardovich Tsiolkovskii"/>
              </a:rPr>
              <a:t>Konstantin </a:t>
            </a:r>
            <a:r>
              <a:rPr lang="en-US" dirty="0" err="1" smtClean="0">
                <a:hlinkClick r:id="rId10" action="ppaction://hlinkfile" tooltip="Konstantin Eduardovich Tsiolkovskii"/>
              </a:rPr>
              <a:t>Tsiolkovsky</a:t>
            </a:r>
            <a:r>
              <a:rPr lang="en-US" dirty="0" smtClean="0"/>
              <a:t> and the </a:t>
            </a:r>
            <a:r>
              <a:rPr lang="en-US" dirty="0" smtClean="0">
                <a:hlinkClick r:id="rId11" action="ppaction://hlinkfile" tooltip="United States"/>
              </a:rPr>
              <a:t>American</a:t>
            </a:r>
            <a:r>
              <a:rPr lang="en-US" dirty="0" smtClean="0"/>
              <a:t> </a:t>
            </a:r>
            <a:r>
              <a:rPr lang="en-US" dirty="0" smtClean="0">
                <a:hlinkClick r:id="rId12" action="ppaction://hlinkfile" tooltip="Robert H. Goddard"/>
              </a:rPr>
              <a:t>Robert H. Goddard</a:t>
            </a:r>
            <a:r>
              <a:rPr lang="en-US" dirty="0" smtClean="0"/>
              <a:t>, was one of the founding fathers of </a:t>
            </a:r>
            <a:r>
              <a:rPr lang="en-US" dirty="0" smtClean="0">
                <a:hlinkClick r:id="rId13" action="ppaction://hlinkfile" tooltip="Rocket"/>
              </a:rPr>
              <a:t>rocketry</a:t>
            </a:r>
            <a:r>
              <a:rPr lang="en-US" dirty="0" smtClean="0"/>
              <a:t> and </a:t>
            </a:r>
            <a:r>
              <a:rPr lang="en-US" dirty="0" smtClean="0">
                <a:hlinkClick r:id="rId14" action="ppaction://hlinkfile" tooltip="Astronautics"/>
              </a:rPr>
              <a:t>astronautics</a:t>
            </a:r>
            <a:r>
              <a:rPr lang="en-US" dirty="0" smtClean="0"/>
              <a:t>. </a:t>
            </a:r>
            <a:endParaRPr lang="en-US" dirty="0"/>
          </a:p>
        </p:txBody>
      </p:sp>
      <p:pic>
        <p:nvPicPr>
          <p:cNvPr id="72706" name="Picture 2" descr="http://www.transylvania.info/gallery2/main.php?g2_view=core.DownloadItem&amp;g2_itemId=7082&amp;g2_serialNumber=3"/>
          <p:cNvPicPr>
            <a:picLocks noChangeAspect="1" noChangeArrowheads="1"/>
          </p:cNvPicPr>
          <p:nvPr/>
        </p:nvPicPr>
        <p:blipFill>
          <a:blip r:embed="rId15" cstate="print"/>
          <a:srcRect/>
          <a:stretch>
            <a:fillRect/>
          </a:stretch>
        </p:blipFill>
        <p:spPr bwMode="auto">
          <a:xfrm>
            <a:off x="5375618" y="1524000"/>
            <a:ext cx="3168307" cy="4467225"/>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2706"/>
                                        </p:tgtEl>
                                        <p:attrNameLst>
                                          <p:attrName>style.visibility</p:attrName>
                                        </p:attrNameLst>
                                      </p:cBhvr>
                                      <p:to>
                                        <p:strVal val="visible"/>
                                      </p:to>
                                    </p:set>
                                    <p:animEffect transition="in" filter="fade">
                                      <p:cBhvr>
                                        <p:cTn id="15" dur="20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48708" cy="4429151"/>
          </a:xfrm>
        </p:spPr>
        <p:txBody>
          <a:bodyPr/>
          <a:lstStyle/>
          <a:p>
            <a:pPr lvl="0"/>
            <a:r>
              <a:rPr lang="en-US" dirty="0" smtClean="0"/>
              <a:t>Yuri Gagarin</a:t>
            </a:r>
            <a:endParaRPr lang="en-US" dirty="0"/>
          </a:p>
        </p:txBody>
      </p:sp>
      <p:sp>
        <p:nvSpPr>
          <p:cNvPr id="4" name="Rectangle 3"/>
          <p:cNvSpPr/>
          <p:nvPr/>
        </p:nvSpPr>
        <p:spPr>
          <a:xfrm>
            <a:off x="609600" y="1371600"/>
            <a:ext cx="4572000" cy="1754326"/>
          </a:xfrm>
          <a:prstGeom prst="rect">
            <a:avLst/>
          </a:prstGeom>
        </p:spPr>
        <p:txBody>
          <a:bodyPr>
            <a:spAutoFit/>
          </a:bodyPr>
          <a:lstStyle/>
          <a:p>
            <a:r>
              <a:rPr lang="en-US" dirty="0" smtClean="0">
                <a:hlinkClick r:id="rId2" action="ppaction://hlinkfile" tooltip="Hero of the Soviet Union"/>
              </a:rPr>
              <a:t>Hero of the Soviet Union</a:t>
            </a:r>
            <a:r>
              <a:rPr lang="en-US" dirty="0" smtClean="0"/>
              <a:t>, was a </a:t>
            </a:r>
            <a:r>
              <a:rPr lang="en-US" dirty="0" smtClean="0">
                <a:hlinkClick r:id="rId3" action="ppaction://hlinkfile" tooltip="Soviet Union"/>
              </a:rPr>
              <a:t>Soviet</a:t>
            </a:r>
            <a:r>
              <a:rPr lang="en-US" dirty="0" smtClean="0"/>
              <a:t> </a:t>
            </a:r>
            <a:r>
              <a:rPr lang="en-US" dirty="0" smtClean="0">
                <a:hlinkClick r:id="rId4" action="ppaction://hlinkfile" tooltip="Cosmonaut"/>
              </a:rPr>
              <a:t>cosmonaut</a:t>
            </a:r>
            <a:r>
              <a:rPr lang="en-US" dirty="0" smtClean="0"/>
              <a:t>. On 12 April 1961, he became the first human in </a:t>
            </a:r>
            <a:r>
              <a:rPr lang="en-US" dirty="0" smtClean="0">
                <a:hlinkClick r:id="rId5" action="ppaction://hlinkfile" tooltip="Outer space"/>
              </a:rPr>
              <a:t>outer space</a:t>
            </a:r>
            <a:r>
              <a:rPr lang="en-US" dirty="0" smtClean="0"/>
              <a:t> and the first to orbit the </a:t>
            </a:r>
            <a:r>
              <a:rPr lang="en-US" dirty="0" smtClean="0">
                <a:hlinkClick r:id="rId6" action="ppaction://hlinkfile" tooltip="Earth"/>
              </a:rPr>
              <a:t>Earth</a:t>
            </a:r>
            <a:r>
              <a:rPr lang="en-US" dirty="0" smtClean="0"/>
              <a:t>. He received medals from around the world for his pioneering tour in space.</a:t>
            </a:r>
            <a:endParaRPr lang="en-US" dirty="0"/>
          </a:p>
        </p:txBody>
      </p:sp>
      <p:pic>
        <p:nvPicPr>
          <p:cNvPr id="117761" name="Picture 1" descr="Gagarin in Sweden.jpg"/>
          <p:cNvPicPr>
            <a:picLocks noChangeAspect="1" noChangeArrowheads="1"/>
          </p:cNvPicPr>
          <p:nvPr/>
        </p:nvPicPr>
        <p:blipFill>
          <a:blip r:embed="rId7" cstate="print"/>
          <a:srcRect/>
          <a:stretch>
            <a:fillRect/>
          </a:stretch>
        </p:blipFill>
        <p:spPr bwMode="auto">
          <a:xfrm>
            <a:off x="5105400" y="1066800"/>
            <a:ext cx="2819400" cy="4102227"/>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7761"/>
                                        </p:tgtEl>
                                        <p:attrNameLst>
                                          <p:attrName>style.visibility</p:attrName>
                                        </p:attrNameLst>
                                      </p:cBhvr>
                                      <p:to>
                                        <p:strVal val="visible"/>
                                      </p:to>
                                    </p:set>
                                    <p:animEffect transition="in" filter="fade">
                                      <p:cBhvr>
                                        <p:cTn id="15" dur="2000"/>
                                        <p:tgtEl>
                                          <p:spTgt spid="117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the Following Questions</a:t>
            </a:r>
            <a:endParaRPr lang="en-US" dirty="0"/>
          </a:p>
        </p:txBody>
      </p:sp>
      <p:sp>
        <p:nvSpPr>
          <p:cNvPr id="6" name="Content Placeholder 2"/>
          <p:cNvSpPr txBox="1">
            <a:spLocks/>
          </p:cNvSpPr>
          <p:nvPr/>
        </p:nvSpPr>
        <p:spPr>
          <a:xfrm>
            <a:off x="228600" y="1905000"/>
            <a:ext cx="8686800" cy="579438"/>
          </a:xfrm>
          <a:prstGeom prst="rect">
            <a:avLst/>
          </a:prstGeom>
        </p:spPr>
        <p:txBody>
          <a:bodyPr vert="horz">
            <a:noAutofit/>
          </a:bodyPr>
          <a:lstStyle/>
          <a:p>
            <a:pPr marL="342900" lvl="0" indent="-342900">
              <a:spcBef>
                <a:spcPct val="20000"/>
              </a:spcBef>
              <a:buClr>
                <a:schemeClr val="accent1"/>
              </a:buClr>
              <a:buSzPct val="70000"/>
              <a:buFont typeface="Wingdings 2"/>
              <a:buChar char=""/>
            </a:pPr>
            <a:r>
              <a:rPr lang="en-US" sz="2400" dirty="0"/>
              <a:t>What causes an eclipse? </a:t>
            </a:r>
            <a:endParaRPr kumimoji="0" lang="en-US"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9" name="TextBox 8"/>
          <p:cNvSpPr txBox="1"/>
          <p:nvPr/>
        </p:nvSpPr>
        <p:spPr>
          <a:xfrm>
            <a:off x="533400" y="2743200"/>
            <a:ext cx="8229600" cy="1477328"/>
          </a:xfrm>
          <a:prstGeom prst="rect">
            <a:avLst/>
          </a:prstGeom>
          <a:noFill/>
        </p:spPr>
        <p:txBody>
          <a:bodyPr wrap="square" rtlCol="0">
            <a:spAutoFit/>
          </a:bodyPr>
          <a:lstStyle/>
          <a:p>
            <a:r>
              <a:rPr lang="en-US" dirty="0" smtClean="0"/>
              <a:t>An eclipse is caused when the Sun, Earth, and Moon are in a direct line with one another. When the Earth is between the Sun and the Moon, we see a lunar eclipse, which is the Earth's shadow falling on the moon. When the Moon is between the Sun and the Earth, we see a solar eclipse, which is when the Moon's shadow falls on the Earth (blocking the Sun).</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36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48708" cy="4429151"/>
          </a:xfrm>
        </p:spPr>
        <p:txBody>
          <a:bodyPr/>
          <a:lstStyle/>
          <a:p>
            <a:pPr lvl="0"/>
            <a:r>
              <a:rPr lang="en-US" dirty="0" err="1" smtClean="0"/>
              <a:t>Wernher</a:t>
            </a:r>
            <a:r>
              <a:rPr lang="en-US" dirty="0" smtClean="0"/>
              <a:t> Von Braun</a:t>
            </a:r>
            <a:endParaRPr lang="en-US" dirty="0"/>
          </a:p>
        </p:txBody>
      </p:sp>
      <p:sp>
        <p:nvSpPr>
          <p:cNvPr id="4" name="Rectangle 3"/>
          <p:cNvSpPr/>
          <p:nvPr/>
        </p:nvSpPr>
        <p:spPr>
          <a:xfrm>
            <a:off x="609600" y="1219200"/>
            <a:ext cx="4572000" cy="2585323"/>
          </a:xfrm>
          <a:prstGeom prst="rect">
            <a:avLst/>
          </a:prstGeom>
        </p:spPr>
        <p:txBody>
          <a:bodyPr>
            <a:spAutoFit/>
          </a:bodyPr>
          <a:lstStyle/>
          <a:p>
            <a:r>
              <a:rPr lang="en-US" dirty="0" smtClean="0"/>
              <a:t>was a </a:t>
            </a:r>
            <a:r>
              <a:rPr lang="en-US" dirty="0" smtClean="0">
                <a:hlinkClick r:id="rId2" action="ppaction://hlinkfile" tooltip="Germans"/>
              </a:rPr>
              <a:t>German</a:t>
            </a:r>
            <a:r>
              <a:rPr lang="en-US" dirty="0" smtClean="0"/>
              <a:t>-American </a:t>
            </a:r>
            <a:r>
              <a:rPr lang="en-US" dirty="0" smtClean="0">
                <a:hlinkClick r:id="rId3" action="ppaction://hlinkfile" tooltip="Rocket scientist"/>
              </a:rPr>
              <a:t>rocket scientist</a:t>
            </a:r>
            <a:r>
              <a:rPr lang="en-US" dirty="0" smtClean="0"/>
              <a:t>, astronautics engineer and </a:t>
            </a:r>
            <a:r>
              <a:rPr lang="en-US" dirty="0" smtClean="0">
                <a:hlinkClick r:id="rId4" action="ppaction://hlinkfile" tooltip="Space architect"/>
              </a:rPr>
              <a:t>space architect</a:t>
            </a:r>
            <a:r>
              <a:rPr lang="en-US" dirty="0" smtClean="0"/>
              <a:t>, becoming one of the leading figures in the creation of </a:t>
            </a:r>
            <a:r>
              <a:rPr lang="en-US" dirty="0" smtClean="0">
                <a:hlinkClick r:id="rId5" action="ppaction://hlinkfile" tooltip="Rocket"/>
              </a:rPr>
              <a:t>rocket</a:t>
            </a:r>
            <a:r>
              <a:rPr lang="en-US" dirty="0" smtClean="0"/>
              <a:t> technology in </a:t>
            </a:r>
            <a:r>
              <a:rPr lang="en-US" dirty="0" smtClean="0">
                <a:hlinkClick r:id="rId6" action="ppaction://hlinkfile" tooltip="Germany"/>
              </a:rPr>
              <a:t>Germany</a:t>
            </a:r>
            <a:r>
              <a:rPr lang="en-US" dirty="0" smtClean="0"/>
              <a:t> and the </a:t>
            </a:r>
            <a:r>
              <a:rPr lang="en-US" dirty="0" smtClean="0">
                <a:hlinkClick r:id="rId7" action="ppaction://hlinkfile" tooltip="United States"/>
              </a:rPr>
              <a:t>United States</a:t>
            </a:r>
            <a:r>
              <a:rPr lang="en-US" dirty="0" smtClean="0"/>
              <a:t>. He was a member of the </a:t>
            </a:r>
            <a:r>
              <a:rPr lang="en-US" dirty="0" smtClean="0">
                <a:hlinkClick r:id="rId8" action="ppaction://hlinkfile" tooltip="Nazi party"/>
              </a:rPr>
              <a:t>Nazi party</a:t>
            </a:r>
            <a:r>
              <a:rPr lang="en-US" dirty="0" smtClean="0"/>
              <a:t> and a commissioned </a:t>
            </a:r>
            <a:r>
              <a:rPr lang="en-US" dirty="0" smtClean="0">
                <a:hlinkClick r:id="rId9" action="ppaction://hlinkfile" tooltip="SS"/>
              </a:rPr>
              <a:t>SS</a:t>
            </a:r>
            <a:r>
              <a:rPr lang="en-US" dirty="0" smtClean="0"/>
              <a:t> officer. </a:t>
            </a:r>
            <a:r>
              <a:rPr lang="en-US" dirty="0" err="1" smtClean="0"/>
              <a:t>Wernher</a:t>
            </a:r>
            <a:r>
              <a:rPr lang="en-US" dirty="0" smtClean="0"/>
              <a:t> von Braun was said to be the preeminent rocket engineer of the </a:t>
            </a:r>
            <a:r>
              <a:rPr lang="en-US" dirty="0" smtClean="0">
                <a:hlinkClick r:id="rId10" action="ppaction://hlinkfile" tooltip="20th century"/>
              </a:rPr>
              <a:t>20th century</a:t>
            </a:r>
            <a:r>
              <a:rPr lang="en-US" dirty="0" smtClean="0"/>
              <a:t>.</a:t>
            </a:r>
            <a:endParaRPr lang="en-US" dirty="0"/>
          </a:p>
        </p:txBody>
      </p:sp>
      <p:pic>
        <p:nvPicPr>
          <p:cNvPr id="71681" name="Picture 1" descr="http://upload.wikimedia.org/wikipedia/commons/thumb/5/5e/Wernher_von_Braun_crop.jpg/215px-Wernher_von_Braun_crop.jpg"/>
          <p:cNvPicPr>
            <a:picLocks noChangeAspect="1" noChangeArrowheads="1"/>
          </p:cNvPicPr>
          <p:nvPr/>
        </p:nvPicPr>
        <p:blipFill>
          <a:blip r:embed="rId11" cstate="print"/>
          <a:srcRect/>
          <a:stretch>
            <a:fillRect/>
          </a:stretch>
        </p:blipFill>
        <p:spPr bwMode="auto">
          <a:xfrm>
            <a:off x="5334000" y="990600"/>
            <a:ext cx="3190875" cy="4675003"/>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1681"/>
                                        </p:tgtEl>
                                        <p:attrNameLst>
                                          <p:attrName>style.visibility</p:attrName>
                                        </p:attrNameLst>
                                      </p:cBhvr>
                                      <p:to>
                                        <p:strVal val="visible"/>
                                      </p:to>
                                    </p:set>
                                    <p:animEffect transition="in" filter="fade">
                                      <p:cBhvr>
                                        <p:cTn id="15" dur="2000"/>
                                        <p:tgtEl>
                                          <p:spTgt spid="71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248708" cy="4429151"/>
          </a:xfrm>
        </p:spPr>
        <p:txBody>
          <a:bodyPr/>
          <a:lstStyle/>
          <a:p>
            <a:pPr lvl="0"/>
            <a:r>
              <a:rPr lang="en-US" dirty="0" smtClean="0"/>
              <a:t>Galileo </a:t>
            </a:r>
            <a:r>
              <a:rPr lang="en-US" smtClean="0"/>
              <a:t>Galilei</a:t>
            </a:r>
            <a:endParaRPr lang="en-US" dirty="0"/>
          </a:p>
        </p:txBody>
      </p:sp>
      <p:pic>
        <p:nvPicPr>
          <p:cNvPr id="70658" name="Picture 2" descr="http://upload.wikimedia.org/wikipedia/commons/thumb/c/cc/Galileo.arp.300pix.jpg/225px-Galileo.arp.300pix.jpg">
            <a:hlinkClick r:id="rId2" tooltip="Portrait of Galileo Galilei by Giusto Sustermans"/>
          </p:cNvPr>
          <p:cNvPicPr>
            <a:picLocks noChangeAspect="1" noChangeArrowheads="1"/>
          </p:cNvPicPr>
          <p:nvPr/>
        </p:nvPicPr>
        <p:blipFill>
          <a:blip r:embed="rId3" cstate="print"/>
          <a:srcRect/>
          <a:stretch>
            <a:fillRect/>
          </a:stretch>
        </p:blipFill>
        <p:spPr bwMode="auto">
          <a:xfrm>
            <a:off x="5514148" y="990600"/>
            <a:ext cx="3105978" cy="3810000"/>
          </a:xfrm>
          <a:prstGeom prst="rect">
            <a:avLst/>
          </a:prstGeom>
          <a:noFill/>
        </p:spPr>
      </p:pic>
      <p:sp>
        <p:nvSpPr>
          <p:cNvPr id="5" name="Rectangle 4"/>
          <p:cNvSpPr/>
          <p:nvPr/>
        </p:nvSpPr>
        <p:spPr>
          <a:xfrm>
            <a:off x="762000" y="1143000"/>
            <a:ext cx="4572000" cy="3970318"/>
          </a:xfrm>
          <a:prstGeom prst="rect">
            <a:avLst/>
          </a:prstGeom>
        </p:spPr>
        <p:txBody>
          <a:bodyPr>
            <a:spAutoFit/>
          </a:bodyPr>
          <a:lstStyle/>
          <a:p>
            <a:r>
              <a:rPr lang="en-US" dirty="0" smtClean="0"/>
              <a:t>was an </a:t>
            </a:r>
            <a:r>
              <a:rPr lang="en-US" dirty="0" smtClean="0">
                <a:hlinkClick r:id="rId4" action="ppaction://hlinkfile" tooltip="Italian people"/>
              </a:rPr>
              <a:t>Italian</a:t>
            </a:r>
            <a:r>
              <a:rPr lang="en-US" dirty="0" smtClean="0"/>
              <a:t> </a:t>
            </a:r>
            <a:r>
              <a:rPr lang="en-US" dirty="0" smtClean="0">
                <a:hlinkClick r:id="rId5" action="ppaction://hlinkfile" tooltip="Physicist"/>
              </a:rPr>
              <a:t>physicist</a:t>
            </a:r>
            <a:r>
              <a:rPr lang="en-US" dirty="0" smtClean="0"/>
              <a:t>, </a:t>
            </a:r>
            <a:r>
              <a:rPr lang="en-US" dirty="0" smtClean="0">
                <a:hlinkClick r:id="rId6" action="ppaction://hlinkfile" tooltip="Mathematician"/>
              </a:rPr>
              <a:t>mathematician</a:t>
            </a:r>
            <a:r>
              <a:rPr lang="en-US" dirty="0" smtClean="0"/>
              <a:t>, </a:t>
            </a:r>
            <a:r>
              <a:rPr lang="en-US" dirty="0" smtClean="0">
                <a:hlinkClick r:id="rId7" action="ppaction://hlinkfile" tooltip="Astronomer"/>
              </a:rPr>
              <a:t>astronomer</a:t>
            </a:r>
            <a:r>
              <a:rPr lang="en-US" dirty="0" smtClean="0"/>
              <a:t>, and </a:t>
            </a:r>
            <a:r>
              <a:rPr lang="en-US" dirty="0" smtClean="0">
                <a:hlinkClick r:id="rId8" action="ppaction://hlinkfile" tooltip="Philosopher"/>
              </a:rPr>
              <a:t>philosopher</a:t>
            </a:r>
            <a:r>
              <a:rPr lang="en-US" dirty="0" smtClean="0"/>
              <a:t> who played a major role in the </a:t>
            </a:r>
            <a:r>
              <a:rPr lang="en-US" dirty="0" smtClean="0">
                <a:hlinkClick r:id="rId9" action="ppaction://hlinkfile" tooltip="Scientific Revolution"/>
              </a:rPr>
              <a:t>Scientific Revolution</a:t>
            </a:r>
            <a:r>
              <a:rPr lang="en-US" dirty="0" smtClean="0"/>
              <a:t>. His achievements include improvements to the </a:t>
            </a:r>
            <a:r>
              <a:rPr lang="en-US" dirty="0" smtClean="0">
                <a:hlinkClick r:id="rId10" action="ppaction://hlinkfile" tooltip="Telescope"/>
              </a:rPr>
              <a:t>telescope</a:t>
            </a:r>
            <a:r>
              <a:rPr lang="en-US" dirty="0" smtClean="0"/>
              <a:t> and consequent astronomical observations, and support for </a:t>
            </a:r>
            <a:r>
              <a:rPr lang="en-US" dirty="0" err="1" smtClean="0">
                <a:hlinkClick r:id="rId11" action="ppaction://hlinkfile" tooltip="Nicolaus Copernicus"/>
              </a:rPr>
              <a:t>Copernicanism</a:t>
            </a:r>
            <a:r>
              <a:rPr lang="en-US" dirty="0" smtClean="0"/>
              <a:t>. Galileo has been called the "father of modern observational </a:t>
            </a:r>
            <a:r>
              <a:rPr lang="en-US" dirty="0" smtClean="0">
                <a:hlinkClick r:id="rId12" action="ppaction://hlinkfile" tooltip="Astronomy"/>
              </a:rPr>
              <a:t>astronomy</a:t>
            </a:r>
            <a:r>
              <a:rPr lang="en-US" dirty="0" smtClean="0"/>
              <a:t>,"</a:t>
            </a:r>
            <a:r>
              <a:rPr lang="en-US" baseline="30000" dirty="0" smtClean="0">
                <a:hlinkClick r:id="rId13" action="ppaction://hlinkfile"/>
              </a:rPr>
              <a:t>[6]</a:t>
            </a:r>
            <a:r>
              <a:rPr lang="en-US" dirty="0" smtClean="0"/>
              <a:t> the "father of modern </a:t>
            </a:r>
            <a:r>
              <a:rPr lang="en-US" dirty="0" smtClean="0">
                <a:hlinkClick r:id="rId14" action="ppaction://hlinkfile" tooltip="Physics"/>
              </a:rPr>
              <a:t>physics</a:t>
            </a:r>
            <a:r>
              <a:rPr lang="en-US" dirty="0" smtClean="0"/>
              <a:t>,"</a:t>
            </a:r>
            <a:r>
              <a:rPr lang="en-US" baseline="30000" dirty="0" smtClean="0">
                <a:hlinkClick r:id="rId15" action="ppaction://hlinkfile"/>
              </a:rPr>
              <a:t>[7]</a:t>
            </a:r>
            <a:r>
              <a:rPr lang="en-US" dirty="0" smtClean="0"/>
              <a:t> the "father of </a:t>
            </a:r>
            <a:r>
              <a:rPr lang="en-US" dirty="0" smtClean="0">
                <a:hlinkClick r:id="rId16" action="ppaction://hlinkfile" tooltip="Science"/>
              </a:rPr>
              <a:t>science</a:t>
            </a:r>
            <a:r>
              <a:rPr lang="en-US" dirty="0" smtClean="0"/>
              <a:t>,"</a:t>
            </a:r>
            <a:r>
              <a:rPr lang="en-US" baseline="30000" dirty="0" smtClean="0">
                <a:hlinkClick r:id="rId17" action="ppaction://hlinkfile"/>
              </a:rPr>
              <a:t>[7]</a:t>
            </a:r>
            <a:r>
              <a:rPr lang="en-US" dirty="0" smtClean="0"/>
              <a:t> and "the Father of Modern Science."</a:t>
            </a:r>
            <a:r>
              <a:rPr lang="en-US" baseline="30000" dirty="0" smtClean="0">
                <a:hlinkClick r:id="rId18" action="ppaction://hlinkfile"/>
              </a:rPr>
              <a:t>[8]</a:t>
            </a:r>
            <a:r>
              <a:rPr lang="en-US" dirty="0" smtClean="0"/>
              <a:t> </a:t>
            </a:r>
            <a:r>
              <a:rPr lang="en-US" dirty="0" smtClean="0">
                <a:hlinkClick r:id="rId19" action="ppaction://hlinkfile" tooltip="Stephen Hawking"/>
              </a:rPr>
              <a:t>Stephen Hawking</a:t>
            </a:r>
            <a:r>
              <a:rPr lang="en-US" dirty="0" smtClean="0"/>
              <a:t> says, "Galileo, perhaps more than any other single person, was responsible for the birth of modern science."</a:t>
            </a:r>
            <a:r>
              <a:rPr lang="en-US" baseline="30000" dirty="0" smtClean="0">
                <a:hlinkClick r:id="rId20" action="ppaction://hlinkfile"/>
              </a:rPr>
              <a:t>[</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0658"/>
                                        </p:tgtEl>
                                        <p:attrNameLst>
                                          <p:attrName>style.visibility</p:attrName>
                                        </p:attrNameLst>
                                      </p:cBhvr>
                                      <p:to>
                                        <p:strVal val="visible"/>
                                      </p:to>
                                    </p:set>
                                    <p:animEffect transition="in" filter="fade">
                                      <p:cBhvr>
                                        <p:cTn id="15" dur="2000"/>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248708" cy="4429151"/>
          </a:xfrm>
        </p:spPr>
        <p:txBody>
          <a:bodyPr/>
          <a:lstStyle/>
          <a:p>
            <a:pPr lvl="0"/>
            <a:r>
              <a:rPr lang="en-US" dirty="0" smtClean="0"/>
              <a:t>Neil Armstrong</a:t>
            </a:r>
            <a:endParaRPr lang="en-US" dirty="0"/>
          </a:p>
        </p:txBody>
      </p:sp>
      <p:sp>
        <p:nvSpPr>
          <p:cNvPr id="4" name="Rectangle 3"/>
          <p:cNvSpPr/>
          <p:nvPr/>
        </p:nvSpPr>
        <p:spPr>
          <a:xfrm>
            <a:off x="685800" y="1219200"/>
            <a:ext cx="4572000" cy="2308324"/>
          </a:xfrm>
          <a:prstGeom prst="rect">
            <a:avLst/>
          </a:prstGeom>
        </p:spPr>
        <p:txBody>
          <a:bodyPr>
            <a:spAutoFit/>
          </a:bodyPr>
          <a:lstStyle/>
          <a:p>
            <a:r>
              <a:rPr lang="en-US" dirty="0" smtClean="0"/>
              <a:t>is an </a:t>
            </a:r>
            <a:r>
              <a:rPr lang="en-US" dirty="0" smtClean="0">
                <a:hlinkClick r:id="rId2" action="ppaction://hlinkfile" tooltip="United States"/>
              </a:rPr>
              <a:t>American</a:t>
            </a:r>
            <a:r>
              <a:rPr lang="en-US" dirty="0" smtClean="0"/>
              <a:t> </a:t>
            </a:r>
            <a:r>
              <a:rPr lang="en-US" dirty="0" smtClean="0">
                <a:hlinkClick r:id="rId3" action="ppaction://hlinkfile" tooltip="Aviator"/>
              </a:rPr>
              <a:t>aviator</a:t>
            </a:r>
            <a:r>
              <a:rPr lang="en-US" dirty="0" smtClean="0"/>
              <a:t> and a former </a:t>
            </a:r>
            <a:r>
              <a:rPr lang="en-US" dirty="0" smtClean="0">
                <a:hlinkClick r:id="rId4" action="ppaction://hlinkfile" tooltip="Astronaut"/>
              </a:rPr>
              <a:t>astronaut</a:t>
            </a:r>
            <a:r>
              <a:rPr lang="en-US" dirty="0" smtClean="0"/>
              <a:t>, </a:t>
            </a:r>
            <a:r>
              <a:rPr lang="en-US" dirty="0" smtClean="0">
                <a:hlinkClick r:id="rId5" action="ppaction://hlinkfile" tooltip="Test pilot"/>
              </a:rPr>
              <a:t>test pilot</a:t>
            </a:r>
            <a:r>
              <a:rPr lang="en-US" dirty="0" smtClean="0"/>
              <a:t>, </a:t>
            </a:r>
            <a:r>
              <a:rPr lang="en-US" dirty="0" smtClean="0">
                <a:hlinkClick r:id="rId6" action="ppaction://hlinkfile" tooltip="Aerospace engineering"/>
              </a:rPr>
              <a:t>aerospace engineer</a:t>
            </a:r>
            <a:r>
              <a:rPr lang="en-US" dirty="0" smtClean="0"/>
              <a:t>, </a:t>
            </a:r>
            <a:r>
              <a:rPr lang="en-US" dirty="0" smtClean="0">
                <a:hlinkClick r:id="rId7" action="ppaction://hlinkfile" tooltip="University"/>
              </a:rPr>
              <a:t>university</a:t>
            </a:r>
            <a:r>
              <a:rPr lang="en-US" dirty="0" smtClean="0"/>
              <a:t> </a:t>
            </a:r>
            <a:r>
              <a:rPr lang="en-US" dirty="0" smtClean="0">
                <a:hlinkClick r:id="rId8" action="ppaction://hlinkfile" tooltip="Professor"/>
              </a:rPr>
              <a:t>professor</a:t>
            </a:r>
            <a:r>
              <a:rPr lang="en-US" dirty="0" smtClean="0"/>
              <a:t>, and </a:t>
            </a:r>
            <a:r>
              <a:rPr lang="en-US" dirty="0" smtClean="0">
                <a:hlinkClick r:id="rId9" action="ppaction://hlinkfile" tooltip="United States Naval Aviator"/>
              </a:rPr>
              <a:t>United States Naval Aviator</a:t>
            </a:r>
            <a:r>
              <a:rPr lang="en-US" dirty="0" smtClean="0"/>
              <a:t>. He was the first </a:t>
            </a:r>
            <a:r>
              <a:rPr lang="en-US" dirty="0" smtClean="0">
                <a:hlinkClick r:id="rId10" action="ppaction://hlinkfile" tooltip="List of Apollo astronauts"/>
              </a:rPr>
              <a:t>person to set foot on the</a:t>
            </a:r>
            <a:r>
              <a:rPr lang="en-US" dirty="0" smtClean="0"/>
              <a:t> </a:t>
            </a:r>
            <a:r>
              <a:rPr lang="en-US" dirty="0" smtClean="0">
                <a:hlinkClick r:id="rId11" action="ppaction://hlinkfile" tooltip="Moon"/>
              </a:rPr>
              <a:t>Moon</a:t>
            </a:r>
            <a:r>
              <a:rPr lang="en-US" dirty="0" smtClean="0"/>
              <a:t>. His first </a:t>
            </a:r>
            <a:r>
              <a:rPr lang="en-US" dirty="0" smtClean="0">
                <a:hlinkClick r:id="rId12" action="ppaction://hlinkfile" tooltip="Spaceflight"/>
              </a:rPr>
              <a:t>spaceflight</a:t>
            </a:r>
            <a:r>
              <a:rPr lang="en-US" dirty="0" smtClean="0"/>
              <a:t> was aboard </a:t>
            </a:r>
            <a:r>
              <a:rPr lang="en-US" i="1" dirty="0" smtClean="0">
                <a:hlinkClick r:id="rId13" action="ppaction://hlinkfile" tooltip="Gemini 8"/>
              </a:rPr>
              <a:t>Gemini 8</a:t>
            </a:r>
            <a:r>
              <a:rPr lang="en-US" dirty="0" smtClean="0"/>
              <a:t> in 1966, for which he was the command pilot, becoming one of the first U.S. civilians to fly in space </a:t>
            </a:r>
            <a:endParaRPr lang="en-US" dirty="0"/>
          </a:p>
        </p:txBody>
      </p:sp>
      <p:pic>
        <p:nvPicPr>
          <p:cNvPr id="69634" name="Picture 2" descr="Neil Armstrong pose.jpg">
            <a:hlinkClick r:id="rId14"/>
          </p:cNvPr>
          <p:cNvPicPr>
            <a:picLocks noChangeAspect="1" noChangeArrowheads="1"/>
          </p:cNvPicPr>
          <p:nvPr/>
        </p:nvPicPr>
        <p:blipFill>
          <a:blip r:embed="rId15" cstate="print"/>
          <a:srcRect/>
          <a:stretch>
            <a:fillRect/>
          </a:stretch>
        </p:blipFill>
        <p:spPr bwMode="auto">
          <a:xfrm>
            <a:off x="5334000" y="1066800"/>
            <a:ext cx="3616270" cy="42672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69634"/>
                                        </p:tgtEl>
                                        <p:attrNameLst>
                                          <p:attrName>style.visibility</p:attrName>
                                        </p:attrNameLst>
                                      </p:cBhvr>
                                      <p:to>
                                        <p:strVal val="visible"/>
                                      </p:to>
                                    </p:set>
                                    <p:animEffect transition="in" filter="fade">
                                      <p:cBhvr>
                                        <p:cTn id="15" dur="2000"/>
                                        <p:tgtEl>
                                          <p:spTgt spid="69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48708" cy="4429151"/>
          </a:xfrm>
        </p:spPr>
        <p:txBody>
          <a:bodyPr/>
          <a:lstStyle/>
          <a:p>
            <a:pPr lvl="0"/>
            <a:r>
              <a:rPr lang="en-US" dirty="0" err="1" smtClean="0"/>
              <a:t>Valentina</a:t>
            </a:r>
            <a:r>
              <a:rPr lang="en-US" dirty="0" smtClean="0"/>
              <a:t> Tereshkova</a:t>
            </a:r>
            <a:endParaRPr lang="en-US" dirty="0"/>
          </a:p>
        </p:txBody>
      </p:sp>
      <p:sp>
        <p:nvSpPr>
          <p:cNvPr id="4" name="Rectangle 3"/>
          <p:cNvSpPr/>
          <p:nvPr/>
        </p:nvSpPr>
        <p:spPr>
          <a:xfrm>
            <a:off x="381000" y="1371600"/>
            <a:ext cx="4572000" cy="2031325"/>
          </a:xfrm>
          <a:prstGeom prst="rect">
            <a:avLst/>
          </a:prstGeom>
        </p:spPr>
        <p:txBody>
          <a:bodyPr>
            <a:spAutoFit/>
          </a:bodyPr>
          <a:lstStyle/>
          <a:p>
            <a:r>
              <a:rPr lang="en-US" dirty="0" smtClean="0"/>
              <a:t>is the first woman in space, now a retired </a:t>
            </a:r>
            <a:r>
              <a:rPr lang="en-US" dirty="0" smtClean="0">
                <a:hlinkClick r:id="rId2" action="ppaction://hlinkfile" tooltip="Soviet Union"/>
              </a:rPr>
              <a:t>Soviet</a:t>
            </a:r>
            <a:r>
              <a:rPr lang="en-US" dirty="0" smtClean="0"/>
              <a:t> </a:t>
            </a:r>
            <a:r>
              <a:rPr lang="en-US" dirty="0" smtClean="0">
                <a:hlinkClick r:id="rId3" action="ppaction://hlinkfile" tooltip="Astronaut"/>
              </a:rPr>
              <a:t>cosmonaut</a:t>
            </a:r>
            <a:r>
              <a:rPr lang="en-US" dirty="0" smtClean="0"/>
              <a:t>. Out of more than four hundred applicants and then out of five finalists, she was selected to pilot </a:t>
            </a:r>
            <a:r>
              <a:rPr lang="en-US" dirty="0" err="1" smtClean="0">
                <a:hlinkClick r:id="rId4" action="ppaction://hlinkfile" tooltip="Vostok 6"/>
              </a:rPr>
              <a:t>Vostok</a:t>
            </a:r>
            <a:r>
              <a:rPr lang="en-US" dirty="0" smtClean="0">
                <a:hlinkClick r:id="rId4" action="ppaction://hlinkfile" tooltip="Vostok 6"/>
              </a:rPr>
              <a:t> 6</a:t>
            </a:r>
            <a:r>
              <a:rPr lang="en-US" dirty="0" smtClean="0"/>
              <a:t> on 16th June 1963 and become the first woman to fly in </a:t>
            </a:r>
            <a:r>
              <a:rPr lang="en-US" dirty="0" smtClean="0">
                <a:hlinkClick r:id="rId5" action="ppaction://hlinkfile" tooltip="Outer space"/>
              </a:rPr>
              <a:t>space</a:t>
            </a:r>
            <a:r>
              <a:rPr lang="en-US" dirty="0" smtClean="0"/>
              <a:t>. This also made her the first civilian in space</a:t>
            </a:r>
            <a:endParaRPr lang="en-US" dirty="0"/>
          </a:p>
        </p:txBody>
      </p:sp>
      <p:pic>
        <p:nvPicPr>
          <p:cNvPr id="115714" name="Picture 2" descr="http://cr4.globalspec.com/PostImages/200802/tereshkova_4_528697C2-CB22-19D3-9DC1FC38E7CE7CDE.jpg"/>
          <p:cNvPicPr>
            <a:picLocks noChangeAspect="1" noChangeArrowheads="1"/>
          </p:cNvPicPr>
          <p:nvPr/>
        </p:nvPicPr>
        <p:blipFill>
          <a:blip r:embed="rId6" cstate="print"/>
          <a:srcRect/>
          <a:stretch>
            <a:fillRect/>
          </a:stretch>
        </p:blipFill>
        <p:spPr bwMode="auto">
          <a:xfrm>
            <a:off x="4979351" y="685800"/>
            <a:ext cx="3650299" cy="48768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48708" cy="4429151"/>
          </a:xfrm>
        </p:spPr>
        <p:txBody>
          <a:bodyPr/>
          <a:lstStyle/>
          <a:p>
            <a:pPr>
              <a:buNone/>
            </a:pPr>
            <a:r>
              <a:rPr lang="en-US" dirty="0" smtClean="0"/>
              <a:t>Sally K. Ride </a:t>
            </a:r>
          </a:p>
        </p:txBody>
      </p:sp>
      <p:sp>
        <p:nvSpPr>
          <p:cNvPr id="4" name="Rectangle 3"/>
          <p:cNvSpPr/>
          <p:nvPr/>
        </p:nvSpPr>
        <p:spPr>
          <a:xfrm>
            <a:off x="457200" y="1295400"/>
            <a:ext cx="4572000" cy="2585323"/>
          </a:xfrm>
          <a:prstGeom prst="rect">
            <a:avLst/>
          </a:prstGeom>
        </p:spPr>
        <p:txBody>
          <a:bodyPr>
            <a:spAutoFit/>
          </a:bodyPr>
          <a:lstStyle/>
          <a:p>
            <a:r>
              <a:rPr lang="en-US" dirty="0" smtClean="0"/>
              <a:t>from </a:t>
            </a:r>
            <a:r>
              <a:rPr lang="en-US" dirty="0" smtClean="0">
                <a:hlinkClick r:id="rId2" action="ppaction://hlinkfile" tooltip="Los Angeles, California"/>
              </a:rPr>
              <a:t>Los Angeles, California</a:t>
            </a:r>
            <a:r>
              <a:rPr lang="en-US" dirty="0" smtClean="0"/>
              <a:t>, is an </a:t>
            </a:r>
            <a:r>
              <a:rPr lang="en-US" dirty="0" smtClean="0">
                <a:hlinkClick r:id="rId3" action="ppaction://hlinkfile" tooltip="United States"/>
              </a:rPr>
              <a:t>American</a:t>
            </a:r>
            <a:r>
              <a:rPr lang="en-US" dirty="0" smtClean="0"/>
              <a:t> </a:t>
            </a:r>
            <a:r>
              <a:rPr lang="en-US" dirty="0" smtClean="0">
                <a:hlinkClick r:id="rId4" action="ppaction://hlinkfile" tooltip="Physicist"/>
              </a:rPr>
              <a:t>physicist</a:t>
            </a:r>
            <a:r>
              <a:rPr lang="en-US" dirty="0" smtClean="0"/>
              <a:t> and a former </a:t>
            </a:r>
            <a:r>
              <a:rPr lang="en-US" dirty="0" smtClean="0">
                <a:hlinkClick r:id="rId5" action="ppaction://hlinkfile" tooltip="NASA"/>
              </a:rPr>
              <a:t>NASA</a:t>
            </a:r>
            <a:r>
              <a:rPr lang="en-US" dirty="0" smtClean="0"/>
              <a:t> </a:t>
            </a:r>
            <a:r>
              <a:rPr lang="en-US" dirty="0" smtClean="0">
                <a:hlinkClick r:id="rId6" action="ppaction://hlinkfile" tooltip="Astronaut"/>
              </a:rPr>
              <a:t>astronaut</a:t>
            </a:r>
            <a:r>
              <a:rPr lang="en-US" dirty="0" smtClean="0"/>
              <a:t>. She studied at </a:t>
            </a:r>
            <a:r>
              <a:rPr lang="en-US" dirty="0" smtClean="0">
                <a:hlinkClick r:id="rId7" action="ppaction://hlinkfile" tooltip="Portola Middle School (Tarzana)"/>
              </a:rPr>
              <a:t>Portola Middle School</a:t>
            </a:r>
            <a:r>
              <a:rPr lang="en-US" dirty="0" smtClean="0"/>
              <a:t>, </a:t>
            </a:r>
            <a:r>
              <a:rPr lang="en-US" dirty="0" smtClean="0">
                <a:hlinkClick r:id="rId8" action="ppaction://hlinkfile" tooltip="Westlake School for Girls"/>
              </a:rPr>
              <a:t>Westlake School for Girls</a:t>
            </a:r>
            <a:r>
              <a:rPr lang="en-US" dirty="0" smtClean="0"/>
              <a:t>, </a:t>
            </a:r>
            <a:r>
              <a:rPr lang="en-US" dirty="0" smtClean="0">
                <a:hlinkClick r:id="rId9" action="ppaction://hlinkfile" tooltip="Swarthmore College"/>
              </a:rPr>
              <a:t>Swarthmore College</a:t>
            </a:r>
            <a:r>
              <a:rPr lang="en-US" dirty="0" smtClean="0"/>
              <a:t> and </a:t>
            </a:r>
            <a:r>
              <a:rPr lang="en-US" dirty="0" smtClean="0">
                <a:hlinkClick r:id="rId10" action="ppaction://hlinkfile" tooltip="Stanford University"/>
              </a:rPr>
              <a:t>Stanford University</a:t>
            </a:r>
            <a:r>
              <a:rPr lang="en-US" dirty="0" smtClean="0"/>
              <a:t>, and earned a </a:t>
            </a:r>
            <a:r>
              <a:rPr lang="en-US" dirty="0" smtClean="0">
                <a:hlinkClick r:id="rId11" action="ppaction://hlinkfile" tooltip="Master's degree"/>
              </a:rPr>
              <a:t>master's degree</a:t>
            </a:r>
            <a:r>
              <a:rPr lang="en-US" dirty="0" smtClean="0"/>
              <a:t> and </a:t>
            </a:r>
            <a:r>
              <a:rPr lang="en-US" dirty="0" smtClean="0">
                <a:hlinkClick r:id="rId12" action="ppaction://hlinkfile" tooltip="Doctor of Philosophy"/>
              </a:rPr>
              <a:t>PhD</a:t>
            </a:r>
            <a:r>
              <a:rPr lang="en-US" dirty="0" smtClean="0"/>
              <a:t>. Ride joined NASA in 1978, and in 1983, became the first American woman, and then-youngest American, to enter </a:t>
            </a:r>
            <a:r>
              <a:rPr lang="en-US" dirty="0" smtClean="0">
                <a:hlinkClick r:id="rId13" action="ppaction://hlinkfile" tooltip="Low Earth orbit"/>
              </a:rPr>
              <a:t>space</a:t>
            </a:r>
            <a:r>
              <a:rPr lang="en-US" dirty="0" smtClean="0"/>
              <a:t>.</a:t>
            </a:r>
            <a:endParaRPr lang="en-US" dirty="0"/>
          </a:p>
        </p:txBody>
      </p:sp>
      <p:pic>
        <p:nvPicPr>
          <p:cNvPr id="68610" name="Picture 2" descr="File:Ride-s.jpg">
            <a:hlinkClick r:id="rId14"/>
          </p:cNvPr>
          <p:cNvPicPr>
            <a:picLocks noChangeAspect="1" noChangeArrowheads="1"/>
          </p:cNvPicPr>
          <p:nvPr/>
        </p:nvPicPr>
        <p:blipFill>
          <a:blip r:embed="rId15" cstate="print"/>
          <a:srcRect/>
          <a:stretch>
            <a:fillRect/>
          </a:stretch>
        </p:blipFill>
        <p:spPr bwMode="auto">
          <a:xfrm>
            <a:off x="5029200" y="1143000"/>
            <a:ext cx="3538861" cy="44958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248708" cy="4429151"/>
          </a:xfrm>
        </p:spPr>
        <p:txBody>
          <a:bodyPr/>
          <a:lstStyle/>
          <a:p>
            <a:pPr>
              <a:buNone/>
            </a:pPr>
            <a:r>
              <a:rPr lang="en-US" dirty="0" smtClean="0"/>
              <a:t>Alan </a:t>
            </a:r>
            <a:r>
              <a:rPr lang="en-US" dirty="0" err="1" smtClean="0"/>
              <a:t>Shepard</a:t>
            </a:r>
            <a:endParaRPr lang="en-US" dirty="0" smtClean="0"/>
          </a:p>
        </p:txBody>
      </p:sp>
      <p:sp>
        <p:nvSpPr>
          <p:cNvPr id="4" name="Rectangle 3"/>
          <p:cNvSpPr/>
          <p:nvPr/>
        </p:nvSpPr>
        <p:spPr>
          <a:xfrm>
            <a:off x="381000" y="1295400"/>
            <a:ext cx="4572000" cy="1477328"/>
          </a:xfrm>
          <a:prstGeom prst="rect">
            <a:avLst/>
          </a:prstGeom>
        </p:spPr>
        <p:txBody>
          <a:bodyPr>
            <a:spAutoFit/>
          </a:bodyPr>
          <a:lstStyle/>
          <a:p>
            <a:r>
              <a:rPr lang="en-US" dirty="0" smtClean="0"/>
              <a:t>was an American naval aviator and astronaut who became second person, and the first </a:t>
            </a:r>
            <a:r>
              <a:rPr lang="en-US" dirty="0" smtClean="0">
                <a:hlinkClick r:id="rId2" action="ppaction://hlinkfile" tooltip="United States"/>
              </a:rPr>
              <a:t>American</a:t>
            </a:r>
            <a:r>
              <a:rPr lang="en-US" dirty="0" smtClean="0"/>
              <a:t>, in space. Ten years later, he commanded the </a:t>
            </a:r>
            <a:r>
              <a:rPr lang="en-US" dirty="0" smtClean="0">
                <a:hlinkClick r:id="rId3" action="ppaction://hlinkfile" tooltip="Apollo 14"/>
              </a:rPr>
              <a:t>Apollo 14</a:t>
            </a:r>
            <a:r>
              <a:rPr lang="en-US" dirty="0" smtClean="0"/>
              <a:t> mission, and was the </a:t>
            </a:r>
            <a:r>
              <a:rPr lang="en-US" dirty="0" smtClean="0">
                <a:hlinkClick r:id="rId4" action="ppaction://hlinkfile" tooltip="List of Apollo astronauts"/>
              </a:rPr>
              <a:t>fifth person to walk on the moon</a:t>
            </a:r>
            <a:r>
              <a:rPr lang="en-US" dirty="0" smtClean="0"/>
              <a:t>.</a:t>
            </a:r>
            <a:endParaRPr lang="en-US" dirty="0"/>
          </a:p>
        </p:txBody>
      </p:sp>
      <p:pic>
        <p:nvPicPr>
          <p:cNvPr id="119810" name="Picture 2" descr="http://www.spaceflighthistory.com/Shephardolder.jpg"/>
          <p:cNvPicPr>
            <a:picLocks noChangeAspect="1" noChangeArrowheads="1"/>
          </p:cNvPicPr>
          <p:nvPr/>
        </p:nvPicPr>
        <p:blipFill>
          <a:blip r:embed="rId5" cstate="print"/>
          <a:srcRect/>
          <a:stretch>
            <a:fillRect/>
          </a:stretch>
        </p:blipFill>
        <p:spPr bwMode="auto">
          <a:xfrm>
            <a:off x="5181600" y="1143000"/>
            <a:ext cx="3467100" cy="4715256"/>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8686800" cy="838200"/>
          </a:xfrm>
        </p:spPr>
        <p:txBody>
          <a:bodyPr>
            <a:normAutofit fontScale="90000"/>
          </a:bodyPr>
          <a:lstStyle/>
          <a:p>
            <a:r>
              <a:rPr lang="en-US" dirty="0" smtClean="0"/>
              <a:t>Explain what these acronyms stand for:</a:t>
            </a:r>
            <a:br>
              <a:rPr lang="en-US" dirty="0" smtClean="0"/>
            </a:br>
            <a:endParaRPr lang="en-US" dirty="0"/>
          </a:p>
        </p:txBody>
      </p:sp>
      <p:sp>
        <p:nvSpPr>
          <p:cNvPr id="3" name="TextBox 2"/>
          <p:cNvSpPr txBox="1"/>
          <p:nvPr/>
        </p:nvSpPr>
        <p:spPr>
          <a:xfrm>
            <a:off x="304800" y="3124200"/>
            <a:ext cx="7848600" cy="1754326"/>
          </a:xfrm>
          <a:prstGeom prst="rect">
            <a:avLst/>
          </a:prstGeom>
          <a:noFill/>
        </p:spPr>
        <p:txBody>
          <a:bodyPr wrap="square" rtlCol="0">
            <a:spAutoFit/>
          </a:bodyPr>
          <a:lstStyle/>
          <a:p>
            <a:r>
              <a:rPr lang="en-US" dirty="0" smtClean="0"/>
              <a:t>NASA – National Aeronautical and Space Administration</a:t>
            </a:r>
            <a:br>
              <a:rPr lang="en-US" dirty="0" smtClean="0"/>
            </a:br>
            <a:r>
              <a:rPr lang="en-US" dirty="0" smtClean="0"/>
              <a:t> STS – Space Transportation System</a:t>
            </a:r>
            <a:br>
              <a:rPr lang="en-US" dirty="0" smtClean="0"/>
            </a:br>
            <a:r>
              <a:rPr lang="en-US" dirty="0" smtClean="0"/>
              <a:t>VAB – Vehicle Assembly Building</a:t>
            </a:r>
            <a:br>
              <a:rPr lang="en-US" dirty="0" smtClean="0"/>
            </a:br>
            <a:r>
              <a:rPr lang="en-US" dirty="0" smtClean="0"/>
              <a:t>EMU – Extravehicular Mobility Unit</a:t>
            </a:r>
            <a:br>
              <a:rPr lang="en-US" dirty="0" smtClean="0"/>
            </a:br>
            <a:r>
              <a:rPr lang="en-US" dirty="0" smtClean="0"/>
              <a:t>EVA – Extravehicular Activity</a:t>
            </a:r>
            <a:br>
              <a:rPr lang="en-US" dirty="0" smtClean="0"/>
            </a:br>
            <a:r>
              <a:rPr lang="en-US" dirty="0" smtClean="0"/>
              <a:t>MMU – Manned Maneuvering Unit</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21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838200"/>
          </a:xfrm>
        </p:spPr>
        <p:txBody>
          <a:bodyPr>
            <a:normAutofit fontScale="90000"/>
          </a:bodyPr>
          <a:lstStyle/>
          <a:p>
            <a:r>
              <a:rPr lang="en-US" sz="4000" dirty="0" smtClean="0"/>
              <a:t>Describe each of these space programs:</a:t>
            </a:r>
            <a:r>
              <a:rPr lang="en-US" dirty="0" smtClean="0"/>
              <a:t/>
            </a:r>
            <a:br>
              <a:rPr lang="en-US" dirty="0" smtClean="0"/>
            </a:br>
            <a:endParaRPr lang="en-US" dirty="0"/>
          </a:p>
        </p:txBody>
      </p:sp>
      <p:sp>
        <p:nvSpPr>
          <p:cNvPr id="3" name="TextBox 2"/>
          <p:cNvSpPr txBox="1"/>
          <p:nvPr/>
        </p:nvSpPr>
        <p:spPr>
          <a:xfrm>
            <a:off x="228600" y="948690"/>
            <a:ext cx="8610600" cy="5355312"/>
          </a:xfrm>
          <a:prstGeom prst="rect">
            <a:avLst/>
          </a:prstGeom>
          <a:noFill/>
        </p:spPr>
        <p:txBody>
          <a:bodyPr wrap="square" rtlCol="0">
            <a:spAutoFit/>
          </a:bodyPr>
          <a:lstStyle/>
          <a:p>
            <a:pPr marL="342900" indent="-342900" algn="just">
              <a:buFont typeface="Arial" pitchFamily="34" charset="0"/>
              <a:buChar char="•"/>
            </a:pPr>
            <a:r>
              <a:rPr lang="en-US" sz="1900" b="1" dirty="0" smtClean="0"/>
              <a:t>Project </a:t>
            </a:r>
            <a:r>
              <a:rPr lang="en-US" sz="1900" b="1" dirty="0" smtClean="0"/>
              <a:t>Mercury</a:t>
            </a:r>
            <a:r>
              <a:rPr lang="en-US" sz="1900" dirty="0" smtClean="0"/>
              <a:t> was the first </a:t>
            </a:r>
            <a:r>
              <a:rPr lang="en-US" sz="1900" dirty="0" smtClean="0">
                <a:hlinkClick r:id="rId2" action="ppaction://hlinkfile" tooltip="Human spaceflight"/>
              </a:rPr>
              <a:t>human spaceflight</a:t>
            </a:r>
            <a:r>
              <a:rPr lang="en-US" sz="1900" dirty="0" smtClean="0"/>
              <a:t> program of the </a:t>
            </a:r>
            <a:r>
              <a:rPr lang="en-US" sz="1900" dirty="0" smtClean="0">
                <a:hlinkClick r:id="rId3" action="ppaction://hlinkfile" tooltip="United States"/>
              </a:rPr>
              <a:t>United States</a:t>
            </a:r>
            <a:r>
              <a:rPr lang="en-US" sz="1900" dirty="0" smtClean="0"/>
              <a:t>. It ran from 1959 through 1963 with the goal of putting a human in orbit around the </a:t>
            </a:r>
            <a:r>
              <a:rPr lang="en-US" sz="1900" dirty="0" smtClean="0"/>
              <a:t>Earth.</a:t>
            </a:r>
          </a:p>
          <a:p>
            <a:pPr marL="342900" indent="-342900" algn="just">
              <a:buFont typeface="Arial" pitchFamily="34" charset="0"/>
              <a:buChar char="•"/>
            </a:pPr>
            <a:endParaRPr lang="en-US" sz="1900" dirty="0" smtClean="0"/>
          </a:p>
          <a:p>
            <a:pPr marL="342900" indent="-342900" algn="just">
              <a:buFont typeface="Arial" pitchFamily="34" charset="0"/>
              <a:buChar char="•"/>
            </a:pPr>
            <a:r>
              <a:rPr lang="en-US" sz="1900" b="1" dirty="0" smtClean="0"/>
              <a:t>Skylab </a:t>
            </a:r>
            <a:r>
              <a:rPr lang="en-US" sz="1900" dirty="0" smtClean="0"/>
              <a:t>was </a:t>
            </a:r>
            <a:r>
              <a:rPr lang="en-US" sz="1900" dirty="0" smtClean="0"/>
              <a:t>the United States' first </a:t>
            </a:r>
            <a:r>
              <a:rPr lang="en-US" sz="1900" dirty="0" smtClean="0">
                <a:hlinkClick r:id="rId4" action="ppaction://hlinkfile" tooltip="Space station"/>
              </a:rPr>
              <a:t>space station</a:t>
            </a:r>
            <a:r>
              <a:rPr lang="en-US" sz="1900" dirty="0" smtClean="0"/>
              <a:t>, and the second space station visited by a human crew. </a:t>
            </a:r>
            <a:endParaRPr lang="en-US" sz="1900" dirty="0" smtClean="0"/>
          </a:p>
          <a:p>
            <a:pPr marL="342900" indent="-342900" algn="just">
              <a:buFont typeface="Arial" pitchFamily="34" charset="0"/>
              <a:buChar char="•"/>
            </a:pPr>
            <a:endParaRPr lang="en-US" sz="1900" dirty="0" smtClean="0"/>
          </a:p>
          <a:p>
            <a:pPr marL="342900" indent="-342900" algn="just">
              <a:buFont typeface="Arial" pitchFamily="34" charset="0"/>
              <a:buChar char="•"/>
            </a:pPr>
            <a:r>
              <a:rPr lang="en-US" sz="1900" b="1" dirty="0" smtClean="0"/>
              <a:t>Project </a:t>
            </a:r>
            <a:r>
              <a:rPr lang="en-US" sz="1900" b="1" dirty="0" smtClean="0"/>
              <a:t>Gemini</a:t>
            </a:r>
            <a:r>
              <a:rPr lang="en-US" sz="1900" dirty="0" smtClean="0"/>
              <a:t> was the second </a:t>
            </a:r>
            <a:r>
              <a:rPr lang="en-US" sz="1900" dirty="0" smtClean="0">
                <a:hlinkClick r:id="rId2" action="ppaction://hlinkfile" tooltip="Human spaceflight"/>
              </a:rPr>
              <a:t>human spaceflight</a:t>
            </a:r>
            <a:r>
              <a:rPr lang="en-US" sz="1900" dirty="0" smtClean="0"/>
              <a:t> program of </a:t>
            </a:r>
            <a:r>
              <a:rPr lang="en-US" sz="1900" dirty="0" smtClean="0">
                <a:hlinkClick r:id="rId5" action="ppaction://hlinkfile" tooltip="NASA"/>
              </a:rPr>
              <a:t>NASA</a:t>
            </a:r>
            <a:r>
              <a:rPr lang="en-US" sz="1900" dirty="0" smtClean="0"/>
              <a:t>. It had </a:t>
            </a:r>
            <a:r>
              <a:rPr lang="en-US" sz="1900" dirty="0" smtClean="0"/>
              <a:t>10 manned flights occurring in 1965 and 1966. Its objective was to develop techniques for advanced space </a:t>
            </a:r>
            <a:r>
              <a:rPr lang="en-US" sz="1900" dirty="0" smtClean="0"/>
              <a:t>travel and to </a:t>
            </a:r>
            <a:r>
              <a:rPr lang="en-US" sz="1900" dirty="0" smtClean="0"/>
              <a:t>land humans on the </a:t>
            </a:r>
            <a:r>
              <a:rPr lang="en-US" sz="1900" dirty="0" smtClean="0">
                <a:hlinkClick r:id="rId6" action="ppaction://hlinkfile" tooltip="Moon"/>
              </a:rPr>
              <a:t>Moon</a:t>
            </a:r>
            <a:r>
              <a:rPr lang="en-US" sz="1900" dirty="0" smtClean="0"/>
              <a:t>.</a:t>
            </a:r>
          </a:p>
          <a:p>
            <a:pPr marL="342900" indent="-342900" algn="just">
              <a:buFont typeface="Arial" pitchFamily="34" charset="0"/>
              <a:buChar char="•"/>
            </a:pPr>
            <a:endParaRPr lang="en-US" sz="1900" dirty="0" smtClean="0"/>
          </a:p>
          <a:p>
            <a:pPr marL="342900" indent="-342900" algn="just">
              <a:buFont typeface="Arial" pitchFamily="34" charset="0"/>
              <a:buChar char="•"/>
            </a:pPr>
            <a:r>
              <a:rPr lang="en-US" sz="1900" b="1" dirty="0" smtClean="0"/>
              <a:t>Space Shuttle </a:t>
            </a:r>
            <a:r>
              <a:rPr lang="en-US" sz="1900" dirty="0" smtClean="0"/>
              <a:t>is </a:t>
            </a:r>
            <a:r>
              <a:rPr lang="en-US" sz="1900" dirty="0" smtClean="0"/>
              <a:t>the </a:t>
            </a:r>
            <a:r>
              <a:rPr lang="en-US" sz="1900" dirty="0" smtClean="0">
                <a:hlinkClick r:id="rId3" action="ppaction://hlinkfile" tooltip="United States"/>
              </a:rPr>
              <a:t>United States</a:t>
            </a:r>
            <a:r>
              <a:rPr lang="en-US" sz="1900" dirty="0" smtClean="0"/>
              <a:t> government's current </a:t>
            </a:r>
            <a:r>
              <a:rPr lang="en-US" sz="1900" dirty="0" smtClean="0">
                <a:hlinkClick r:id="rId2" action="ppaction://hlinkfile" tooltip="Human spaceflight"/>
              </a:rPr>
              <a:t>manned</a:t>
            </a:r>
            <a:r>
              <a:rPr lang="en-US" sz="1900" dirty="0" smtClean="0"/>
              <a:t> </a:t>
            </a:r>
            <a:r>
              <a:rPr lang="en-US" sz="1900" dirty="0" smtClean="0">
                <a:hlinkClick r:id="rId7" action="ppaction://hlinkfile" tooltip="Launch vehicle"/>
              </a:rPr>
              <a:t>launch </a:t>
            </a:r>
            <a:r>
              <a:rPr lang="en-US" sz="1900" dirty="0" smtClean="0">
                <a:hlinkClick r:id="rId7" action="ppaction://hlinkfile" tooltip="Launch vehicle"/>
              </a:rPr>
              <a:t>vehicle</a:t>
            </a:r>
            <a:r>
              <a:rPr lang="en-US" sz="1900" dirty="0" smtClean="0"/>
              <a:t>, carrying </a:t>
            </a:r>
            <a:r>
              <a:rPr lang="en-US" sz="1900" dirty="0" smtClean="0"/>
              <a:t>five to seven </a:t>
            </a:r>
            <a:r>
              <a:rPr lang="en-US" sz="1900" dirty="0" smtClean="0">
                <a:hlinkClick r:id="rId8" action="ppaction://hlinkfile" tooltip="Astronaut"/>
              </a:rPr>
              <a:t>astronauts</a:t>
            </a:r>
            <a:endParaRPr lang="en-US" sz="1900" dirty="0" smtClean="0"/>
          </a:p>
          <a:p>
            <a:pPr marL="342900" indent="-342900" algn="just">
              <a:buFont typeface="Arial" pitchFamily="34" charset="0"/>
              <a:buChar char="•"/>
            </a:pPr>
            <a:endParaRPr lang="en-US" sz="1900" dirty="0" smtClean="0"/>
          </a:p>
          <a:p>
            <a:pPr marL="342900" indent="-342900" algn="just">
              <a:buFont typeface="Arial" pitchFamily="34" charset="0"/>
              <a:buChar char="•"/>
            </a:pPr>
            <a:r>
              <a:rPr lang="en-US" sz="1900" b="1" dirty="0" smtClean="0"/>
              <a:t>Apollo </a:t>
            </a:r>
            <a:r>
              <a:rPr lang="en-US" sz="1900" b="1" dirty="0" smtClean="0"/>
              <a:t>program</a:t>
            </a:r>
            <a:r>
              <a:rPr lang="en-US" sz="1900" dirty="0" smtClean="0"/>
              <a:t> was an </a:t>
            </a:r>
            <a:r>
              <a:rPr lang="en-US" sz="1900" dirty="0" smtClean="0">
                <a:hlinkClick r:id="rId3" action="ppaction://hlinkfile" tooltip="United States"/>
              </a:rPr>
              <a:t>American</a:t>
            </a:r>
            <a:r>
              <a:rPr lang="en-US" sz="1900" dirty="0" smtClean="0"/>
              <a:t> </a:t>
            </a:r>
            <a:r>
              <a:rPr lang="en-US" sz="1900" dirty="0" smtClean="0">
                <a:hlinkClick r:id="rId2" action="ppaction://hlinkfile" tooltip="Human spaceflight"/>
              </a:rPr>
              <a:t>spaceflight</a:t>
            </a:r>
            <a:r>
              <a:rPr lang="en-US" sz="1900" dirty="0" smtClean="0"/>
              <a:t> endeavor that landed the </a:t>
            </a:r>
            <a:r>
              <a:rPr lang="en-US" sz="1900" dirty="0" smtClean="0">
                <a:hlinkClick r:id="rId9" action="ppaction://hlinkfile" tooltip="List of Apollo astronauts"/>
              </a:rPr>
              <a:t>first humans</a:t>
            </a:r>
            <a:r>
              <a:rPr lang="en-US" sz="1900" dirty="0" smtClean="0"/>
              <a:t> on Earth's </a:t>
            </a:r>
            <a:r>
              <a:rPr lang="en-US" sz="1900" dirty="0" smtClean="0">
                <a:hlinkClick r:id="rId6" action="ppaction://hlinkfile" tooltip="Moon"/>
              </a:rPr>
              <a:t>Moon</a:t>
            </a:r>
            <a:r>
              <a:rPr lang="en-US" sz="1900" dirty="0" smtClean="0"/>
              <a:t>. </a:t>
            </a:r>
            <a:endParaRPr lang="en-US" sz="1900" dirty="0" smtClean="0"/>
          </a:p>
          <a:p>
            <a:pPr marL="342900" indent="-342900" algn="just">
              <a:buFont typeface="Arial" pitchFamily="34" charset="0"/>
              <a:buChar char="•"/>
            </a:pPr>
            <a:endParaRPr lang="en-US" sz="1900" dirty="0" smtClean="0"/>
          </a:p>
          <a:p>
            <a:pPr marL="342900" indent="-342900" algn="just">
              <a:buFont typeface="Arial" pitchFamily="34" charset="0"/>
              <a:buChar char="•"/>
            </a:pPr>
            <a:r>
              <a:rPr lang="en-US" sz="1900" b="1" dirty="0" smtClean="0"/>
              <a:t>Apollo-Soyuz </a:t>
            </a:r>
            <a:r>
              <a:rPr lang="en-US" sz="1900" dirty="0" smtClean="0"/>
              <a:t>was </a:t>
            </a:r>
            <a:r>
              <a:rPr lang="en-US" sz="1900" dirty="0" smtClean="0"/>
              <a:t>the last </a:t>
            </a:r>
            <a:r>
              <a:rPr lang="en-US" sz="1900" dirty="0" smtClean="0">
                <a:hlinkClick r:id="rId10" action="ppaction://hlinkfile" tooltip="Project Apollo"/>
              </a:rPr>
              <a:t>Apollo</a:t>
            </a:r>
            <a:r>
              <a:rPr lang="en-US" sz="1900" dirty="0" smtClean="0"/>
              <a:t> </a:t>
            </a:r>
            <a:r>
              <a:rPr lang="en-US" sz="1900" dirty="0" smtClean="0"/>
              <a:t>mission.</a:t>
            </a:r>
            <a:endParaRPr lang="en-US" sz="19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38200"/>
          </a:xfrm>
        </p:spPr>
        <p:txBody>
          <a:bodyPr>
            <a:normAutofit/>
          </a:bodyPr>
          <a:lstStyle/>
          <a:p>
            <a:r>
              <a:rPr lang="en-US" dirty="0" smtClean="0"/>
              <a:t>What was Sputnik?</a:t>
            </a:r>
            <a:endParaRPr lang="en-US" dirty="0"/>
          </a:p>
        </p:txBody>
      </p:sp>
      <p:sp>
        <p:nvSpPr>
          <p:cNvPr id="3" name="TextBox 2"/>
          <p:cNvSpPr txBox="1"/>
          <p:nvPr/>
        </p:nvSpPr>
        <p:spPr>
          <a:xfrm>
            <a:off x="609600" y="1752600"/>
            <a:ext cx="7772400" cy="3970318"/>
          </a:xfrm>
          <a:prstGeom prst="rect">
            <a:avLst/>
          </a:prstGeom>
          <a:noFill/>
        </p:spPr>
        <p:txBody>
          <a:bodyPr wrap="square" rtlCol="0">
            <a:spAutoFit/>
          </a:bodyPr>
          <a:lstStyle/>
          <a:p>
            <a:pPr algn="just"/>
            <a:r>
              <a:rPr lang="en-US" sz="2800" dirty="0" smtClean="0"/>
              <a:t>Sputnik was </a:t>
            </a:r>
            <a:r>
              <a:rPr lang="en-US" sz="2800" dirty="0" smtClean="0"/>
              <a:t>the first Earth-orbiting artificial </a:t>
            </a:r>
            <a:r>
              <a:rPr lang="en-US" sz="2800" dirty="0" smtClean="0">
                <a:hlinkClick r:id="rId2" action="ppaction://hlinkfile" tooltip="Satellite"/>
              </a:rPr>
              <a:t>satellite</a:t>
            </a:r>
            <a:r>
              <a:rPr lang="en-US" sz="2800" dirty="0" smtClean="0"/>
              <a:t>. It was launched into an elliptical </a:t>
            </a:r>
            <a:r>
              <a:rPr lang="en-US" sz="2800" dirty="0" smtClean="0">
                <a:hlinkClick r:id="rId3" action="ppaction://hlinkfile" tooltip="Low Earth orbit"/>
              </a:rPr>
              <a:t>low Earth orbit</a:t>
            </a:r>
            <a:r>
              <a:rPr lang="en-US" sz="2800" dirty="0" smtClean="0"/>
              <a:t> by the </a:t>
            </a:r>
            <a:r>
              <a:rPr lang="en-US" sz="2800" dirty="0" smtClean="0">
                <a:hlinkClick r:id="rId4" action="ppaction://hlinkfile" tooltip="Soviet Union"/>
              </a:rPr>
              <a:t>Soviet Union</a:t>
            </a:r>
            <a:r>
              <a:rPr lang="en-US" sz="2800" dirty="0" smtClean="0"/>
              <a:t> on 4 October 1957, and was the first in a series of satellites collectively known as the </a:t>
            </a:r>
            <a:r>
              <a:rPr lang="en-US" sz="2800" dirty="0" smtClean="0">
                <a:hlinkClick r:id="rId5" action="ppaction://hlinkfile" tooltip="Sputnik program"/>
              </a:rPr>
              <a:t>Sputnik program</a:t>
            </a:r>
            <a:r>
              <a:rPr lang="en-US" sz="2800" dirty="0" smtClean="0"/>
              <a:t>. </a:t>
            </a:r>
            <a:r>
              <a:rPr lang="en-US" sz="2800" i="1" dirty="0" smtClean="0"/>
              <a:t>Sputnik</a:t>
            </a:r>
            <a:r>
              <a:rPr lang="en-US" sz="2800" dirty="0" smtClean="0"/>
              <a:t> helped </a:t>
            </a:r>
            <a:r>
              <a:rPr lang="en-US" sz="2800" dirty="0" smtClean="0"/>
              <a:t>to identify the upper </a:t>
            </a:r>
            <a:r>
              <a:rPr lang="en-US" sz="2800" dirty="0" smtClean="0">
                <a:hlinkClick r:id="rId6" action="ppaction://hlinkfile" tooltip="Earth's atmosphere"/>
              </a:rPr>
              <a:t>atmospheric layer</a:t>
            </a:r>
            <a:r>
              <a:rPr lang="en-US" sz="2800" dirty="0" smtClean="0"/>
              <a:t>'s density, through measuring the satellite's orbital changes. It also provided data on </a:t>
            </a:r>
            <a:r>
              <a:rPr lang="en-US" sz="2800" dirty="0" smtClean="0">
                <a:hlinkClick r:id="rId7" action="ppaction://hlinkfile" tooltip="Radio"/>
              </a:rPr>
              <a:t>radio</a:t>
            </a:r>
            <a:r>
              <a:rPr lang="en-US" sz="2800" dirty="0" smtClean="0"/>
              <a:t>-signals.</a:t>
            </a:r>
            <a:endParaRPr lang="en-US" sz="28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8686800" cy="838200"/>
          </a:xfrm>
        </p:spPr>
        <p:txBody>
          <a:bodyPr>
            <a:normAutofit fontScale="90000"/>
          </a:bodyPr>
          <a:lstStyle/>
          <a:p>
            <a:r>
              <a:rPr lang="en-US" dirty="0" smtClean="0"/>
              <a:t>The Apollo 8 astronauts were in lunar orbit on Christmas day, 1968. They each read from a</a:t>
            </a:r>
            <a:br>
              <a:rPr lang="en-US" dirty="0" smtClean="0"/>
            </a:br>
            <a:r>
              <a:rPr lang="en-US" dirty="0" smtClean="0"/>
              <a:t>book, and their readings were broadcasted back to Earth. What was the name of the book?</a:t>
            </a:r>
            <a:endParaRPr lang="en-US" dirty="0"/>
          </a:p>
        </p:txBody>
      </p:sp>
      <p:pic>
        <p:nvPicPr>
          <p:cNvPr id="4" name="~PP2084.WAV">
            <a:hlinkClick r:id="" action="ppaction://media"/>
          </p:cNvPr>
          <p:cNvPicPr>
            <a:picLocks noRot="1" noChangeAspect="1"/>
          </p:cNvPicPr>
          <p:nvPr>
            <a:wavAudioFile r:embed="rId1" name="~PP2084.WAV"/>
          </p:nvPr>
        </p:nvPicPr>
        <p:blipFill>
          <a:blip r:embed="rId3" cstate="print"/>
          <a:stretch>
            <a:fillRect/>
          </a:stretch>
        </p:blipFill>
        <p:spPr>
          <a:xfrm>
            <a:off x="8696325" y="6410325"/>
            <a:ext cx="304800" cy="304800"/>
          </a:xfrm>
          <a:prstGeom prst="rect">
            <a:avLst/>
          </a:prstGeom>
        </p:spPr>
      </p:pic>
    </p:spTree>
  </p:cSld>
  <p:clrMapOvr>
    <a:masterClrMapping/>
  </p:clrMapOvr>
  <p:transition advTm="42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7700"/>
                            </p:stCondLst>
                            <p:childTnLst>
                              <p:par>
                                <p:cTn id="11" presetID="1" presetClass="mediacall" presetSubtype="0" fill="hold" nodeType="afterEffect">
                                  <p:stCondLst>
                                    <p:cond delay="0"/>
                                  </p:stCondLst>
                                  <p:childTnLst>
                                    <p:cmd type="call" cmd="playFrom(0.0)">
                                      <p:cBhvr>
                                        <p:cTn id="12"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13"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the Following Questions</a:t>
            </a:r>
            <a:endParaRPr lang="en-US" dirty="0"/>
          </a:p>
        </p:txBody>
      </p:sp>
      <p:sp>
        <p:nvSpPr>
          <p:cNvPr id="5" name="Content Placeholder 2"/>
          <p:cNvSpPr txBox="1">
            <a:spLocks/>
          </p:cNvSpPr>
          <p:nvPr/>
        </p:nvSpPr>
        <p:spPr>
          <a:xfrm>
            <a:off x="228600" y="1905000"/>
            <a:ext cx="8686800" cy="579438"/>
          </a:xfrm>
          <a:prstGeom prst="rect">
            <a:avLst/>
          </a:prstGeom>
        </p:spPr>
        <p:txBody>
          <a:bodyPr vert="horz">
            <a:noAutofit/>
          </a:bodyPr>
          <a:lstStyle/>
          <a:p>
            <a:r>
              <a:rPr lang="en-US" sz="2400" dirty="0"/>
              <a:t>What is a shooting star? </a:t>
            </a:r>
          </a:p>
        </p:txBody>
      </p:sp>
      <p:sp>
        <p:nvSpPr>
          <p:cNvPr id="9" name="TextBox 8"/>
          <p:cNvSpPr txBox="1"/>
          <p:nvPr/>
        </p:nvSpPr>
        <p:spPr>
          <a:xfrm>
            <a:off x="381000" y="2819400"/>
            <a:ext cx="8077200" cy="923330"/>
          </a:xfrm>
          <a:prstGeom prst="rect">
            <a:avLst/>
          </a:prstGeom>
          <a:noFill/>
        </p:spPr>
        <p:txBody>
          <a:bodyPr wrap="square" rtlCol="0">
            <a:spAutoFit/>
          </a:bodyPr>
          <a:lstStyle/>
          <a:p>
            <a:r>
              <a:rPr lang="en-US" dirty="0" smtClean="0"/>
              <a:t>A shooting star is not a star at all, but rather a meteor. A meteor is any celestial body (usually quite small) that falls to the Earth. Most burn up in the atmosphere before reaching the surface, leaving a bright, short-lived streak in the sky.</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36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time</a:t>
            </a:r>
            <a:endParaRPr lang="en-US" dirty="0"/>
          </a:p>
        </p:txBody>
      </p:sp>
      <p:sp>
        <p:nvSpPr>
          <p:cNvPr id="3" name="Content Placeholder 2"/>
          <p:cNvSpPr>
            <a:spLocks noGrp="1"/>
          </p:cNvSpPr>
          <p:nvPr>
            <p:ph idx="1"/>
          </p:nvPr>
        </p:nvSpPr>
        <p:spPr/>
        <p:txBody>
          <a:bodyPr/>
          <a:lstStyle/>
          <a:p>
            <a:pPr algn="ctr">
              <a:buNone/>
            </a:pPr>
            <a:r>
              <a:rPr lang="en-US" dirty="0" smtClean="0"/>
              <a:t>	To complete this honor, you must successfully take and pass this quiz.</a:t>
            </a:r>
            <a:endParaRPr lang="en-US" dirty="0"/>
          </a:p>
        </p:txBody>
      </p:sp>
      <p:pic>
        <p:nvPicPr>
          <p:cNvPr id="4" name="~PP3665.WAV">
            <a:hlinkClick r:id="" action="ppaction://media"/>
          </p:cNvPr>
          <p:cNvPicPr>
            <a:picLocks noRot="1" noChangeAspect="1"/>
          </p:cNvPicPr>
          <p:nvPr>
            <a:wavAudioFile r:embed="rId1" name="~PP3665.WAV"/>
          </p:nvPr>
        </p:nvPicPr>
        <p:blipFill>
          <a:blip r:embed="rId3" cstate="print"/>
          <a:stretch>
            <a:fillRect/>
          </a:stretch>
        </p:blipFill>
        <p:spPr>
          <a:xfrm>
            <a:off x="8696325" y="6410325"/>
            <a:ext cx="304800" cy="3048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40"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1"/>
                                          </p:val>
                                        </p:tav>
                                        <p:tav tm="100000">
                                          <p:val>
                                            <p:strVal val="#ppt_x"/>
                                          </p:val>
                                        </p:tav>
                                      </p:tavLst>
                                    </p:anim>
                                    <p:anim calcmode="lin" valueType="num">
                                      <p:cBhvr>
                                        <p:cTn id="11" dur="1000" fill="hold"/>
                                        <p:tgtEl>
                                          <p:spTgt spid="2"/>
                                        </p:tgtEl>
                                        <p:attrNameLst>
                                          <p:attrName>ppt_y</p:attrName>
                                        </p:attrNameLst>
                                      </p:cBhvr>
                                      <p:tavLst>
                                        <p:tav tm="0">
                                          <p:val>
                                            <p:strVal val="#ppt_y"/>
                                          </p:val>
                                        </p:tav>
                                        <p:tav tm="100000">
                                          <p:val>
                                            <p:strVal val="#ppt_y"/>
                                          </p:val>
                                        </p:tav>
                                      </p:tavLst>
                                    </p:anim>
                                  </p:childTnLst>
                                </p:cTn>
                              </p:par>
                            </p:childTnLst>
                          </p:cTn>
                        </p:par>
                        <p:par>
                          <p:cTn id="12" fill="hold">
                            <p:stCondLst>
                              <p:cond delay="17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6"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838200"/>
          </a:xfrm>
        </p:spPr>
        <p:txBody>
          <a:bodyPr>
            <a:normAutofit fontScale="77500" lnSpcReduction="20000"/>
          </a:bodyPr>
          <a:lstStyle/>
          <a:p>
            <a:pPr marL="514350" indent="-514350">
              <a:buNone/>
            </a:pPr>
            <a:r>
              <a:rPr lang="en-US" sz="3800" dirty="0" smtClean="0"/>
              <a:t>1.  What is a constellation? </a:t>
            </a:r>
          </a:p>
          <a:p>
            <a:pPr marL="514350" indent="-514350">
              <a:buNone/>
            </a:pPr>
            <a:r>
              <a:rPr lang="en-US" dirty="0" smtClean="0"/>
              <a:t> </a:t>
            </a:r>
            <a:endParaRPr lang="en-US" dirty="0"/>
          </a:p>
        </p:txBody>
      </p:sp>
      <p:sp>
        <p:nvSpPr>
          <p:cNvPr id="5" name="Content Placeholder 2"/>
          <p:cNvSpPr txBox="1">
            <a:spLocks/>
          </p:cNvSpPr>
          <p:nvPr/>
        </p:nvSpPr>
        <p:spPr>
          <a:xfrm>
            <a:off x="228600" y="2133600"/>
            <a:ext cx="8686800" cy="762000"/>
          </a:xfrm>
          <a:prstGeom prst="rect">
            <a:avLst/>
          </a:prstGeom>
        </p:spPr>
        <p:txBody>
          <a:bodyPr vert="horz">
            <a:normAutofit fontScale="92500"/>
          </a:bodyPr>
          <a:lstStyle/>
          <a:p>
            <a:pPr marL="514350" marR="0" lvl="0" indent="-51435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2. Which constellation</a:t>
            </a:r>
            <a:r>
              <a:rPr kumimoji="0" lang="en-US" sz="2800" b="0" i="0" u="none" strike="noStrike" kern="1200" cap="none" spc="0" normalizeH="0" noProof="0" dirty="0" smtClean="0">
                <a:ln>
                  <a:noFill/>
                </a:ln>
                <a:solidFill>
                  <a:schemeClr val="tx2"/>
                </a:solidFill>
                <a:effectLst/>
                <a:uLnTx/>
                <a:uFillTx/>
                <a:latin typeface="+mn-lt"/>
                <a:ea typeface="+mn-ea"/>
                <a:cs typeface="+mn-cs"/>
              </a:rPr>
              <a:t> is part of Ellen White’s Prophecy?</a:t>
            </a:r>
            <a:endParaRPr kumimoji="0" lang="en-US" sz="28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Content Placeholder 2"/>
          <p:cNvSpPr txBox="1">
            <a:spLocks/>
          </p:cNvSpPr>
          <p:nvPr/>
        </p:nvSpPr>
        <p:spPr>
          <a:xfrm>
            <a:off x="228600" y="2895600"/>
            <a:ext cx="8686800" cy="1219200"/>
          </a:xfrm>
          <a:prstGeom prst="rect">
            <a:avLst/>
          </a:prstGeom>
        </p:spPr>
        <p:txBody>
          <a:bodyPr vert="horz">
            <a:normAutofit/>
          </a:bodyPr>
          <a:lstStyle/>
          <a:p>
            <a:pPr marL="514350" marR="0" lvl="0" indent="-514350" algn="l" defTabSz="914400" rtl="0" eaLnBrk="1" fontAlgn="auto" latinLnBrk="0" hangingPunct="1">
              <a:lnSpc>
                <a:spcPct val="100000"/>
              </a:lnSpc>
              <a:spcBef>
                <a:spcPct val="20000"/>
              </a:spcBef>
              <a:spcAft>
                <a:spcPts val="0"/>
              </a:spcAft>
              <a:buClr>
                <a:schemeClr val="accent1"/>
              </a:buClr>
              <a:buSzPct val="70000"/>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3. Who was the first man on the moon?</a:t>
            </a:r>
          </a:p>
          <a:p>
            <a:pPr marL="514350" marR="0" lvl="0" indent="-51435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 </a:t>
            </a: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7" name="Content Placeholder 2"/>
          <p:cNvSpPr txBox="1">
            <a:spLocks/>
          </p:cNvSpPr>
          <p:nvPr/>
        </p:nvSpPr>
        <p:spPr>
          <a:xfrm>
            <a:off x="228600" y="4267200"/>
            <a:ext cx="8686800" cy="838200"/>
          </a:xfrm>
          <a:prstGeom prst="rect">
            <a:avLst/>
          </a:prstGeom>
        </p:spPr>
        <p:txBody>
          <a:bodyPr vert="horz">
            <a:normAutofit fontScale="85000" lnSpcReduction="20000"/>
          </a:bodyPr>
          <a:lstStyle/>
          <a:p>
            <a:pPr marL="514350" marR="0" lvl="0" indent="-514350" algn="l" defTabSz="914400" rtl="0" eaLnBrk="1" fontAlgn="auto" latinLnBrk="0" hangingPunct="1">
              <a:lnSpc>
                <a:spcPct val="100000"/>
              </a:lnSpc>
              <a:spcBef>
                <a:spcPct val="20000"/>
              </a:spcBef>
              <a:spcAft>
                <a:spcPts val="0"/>
              </a:spcAft>
              <a:buClr>
                <a:schemeClr val="accent1"/>
              </a:buClr>
              <a:buSzPct val="70000"/>
              <a:tabLst/>
              <a:defRPr/>
            </a:pPr>
            <a:r>
              <a:rPr lang="en-US" sz="3200" dirty="0">
                <a:solidFill>
                  <a:schemeClr val="tx2"/>
                </a:solidFill>
              </a:rPr>
              <a:t>5</a:t>
            </a:r>
            <a:r>
              <a:rPr kumimoji="0" lang="en-US" sz="3200" b="0" i="0" u="none" strike="noStrike" kern="1200" cap="none" spc="0" normalizeH="0" baseline="0" noProof="0" dirty="0" smtClean="0">
                <a:ln>
                  <a:noFill/>
                </a:ln>
                <a:solidFill>
                  <a:schemeClr val="tx2"/>
                </a:solidFill>
                <a:effectLst/>
                <a:uLnTx/>
                <a:uFillTx/>
                <a:latin typeface="+mn-lt"/>
                <a:ea typeface="+mn-ea"/>
                <a:cs typeface="+mn-cs"/>
              </a:rPr>
              <a:t>. What does NASA</a:t>
            </a:r>
            <a:r>
              <a:rPr kumimoji="0" lang="en-US" sz="3200" b="0" i="0" u="none" strike="noStrike" kern="1200" cap="none" spc="0" normalizeH="0" noProof="0" dirty="0" smtClean="0">
                <a:ln>
                  <a:noFill/>
                </a:ln>
                <a:solidFill>
                  <a:schemeClr val="tx2"/>
                </a:solidFill>
                <a:effectLst/>
                <a:uLnTx/>
                <a:uFillTx/>
                <a:latin typeface="+mn-lt"/>
                <a:ea typeface="+mn-ea"/>
                <a:cs typeface="+mn-cs"/>
              </a:rPr>
              <a:t> stand for?</a:t>
            </a: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 </a:t>
            </a: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8" name="Content Placeholder 2"/>
          <p:cNvSpPr txBox="1">
            <a:spLocks/>
          </p:cNvSpPr>
          <p:nvPr/>
        </p:nvSpPr>
        <p:spPr>
          <a:xfrm>
            <a:off x="228600" y="5257800"/>
            <a:ext cx="8686800" cy="1219200"/>
          </a:xfrm>
          <a:prstGeom prst="rect">
            <a:avLst/>
          </a:prstGeom>
        </p:spPr>
        <p:txBody>
          <a:bodyPr vert="horz">
            <a:normAutofit fontScale="85000" lnSpcReduction="20000"/>
          </a:bodyPr>
          <a:lstStyle/>
          <a:p>
            <a:pPr marL="514350" marR="0" lvl="0" indent="-514350" algn="l" defTabSz="914400" rtl="0" eaLnBrk="1" fontAlgn="auto" latinLnBrk="0" hangingPunct="1">
              <a:lnSpc>
                <a:spcPct val="100000"/>
              </a:lnSpc>
              <a:spcBef>
                <a:spcPct val="20000"/>
              </a:spcBef>
              <a:spcAft>
                <a:spcPts val="0"/>
              </a:spcAft>
              <a:buClr>
                <a:schemeClr val="accent1"/>
              </a:buClr>
              <a:buSzPct val="70000"/>
              <a:tabLst/>
              <a:defRPr/>
            </a:pPr>
            <a:r>
              <a:rPr lang="en-US" sz="3200" dirty="0">
                <a:solidFill>
                  <a:schemeClr val="tx2"/>
                </a:solidFill>
              </a:rPr>
              <a:t>6</a:t>
            </a:r>
            <a:r>
              <a:rPr kumimoji="0" lang="en-US" sz="3200" b="0" i="0" u="none" strike="noStrike" kern="1200" cap="none" spc="0" normalizeH="0" baseline="0" noProof="0" dirty="0" smtClean="0">
                <a:ln>
                  <a:noFill/>
                </a:ln>
                <a:solidFill>
                  <a:schemeClr val="tx2"/>
                </a:solidFill>
                <a:effectLst/>
                <a:uLnTx/>
                <a:uFillTx/>
                <a:latin typeface="+mn-lt"/>
                <a:ea typeface="+mn-ea"/>
                <a:cs typeface="+mn-cs"/>
              </a:rPr>
              <a:t>. From which book of the Bible did</a:t>
            </a:r>
            <a:r>
              <a:rPr kumimoji="0" lang="en-US" sz="3200" b="0" i="0" u="none" strike="noStrike" kern="1200" cap="none" spc="0" normalizeH="0" noProof="0" dirty="0" smtClean="0">
                <a:ln>
                  <a:noFill/>
                </a:ln>
                <a:solidFill>
                  <a:schemeClr val="tx2"/>
                </a:solidFill>
                <a:effectLst/>
                <a:uLnTx/>
                <a:uFillTx/>
                <a:latin typeface="+mn-lt"/>
                <a:ea typeface="+mn-ea"/>
                <a:cs typeface="+mn-cs"/>
              </a:rPr>
              <a:t> the Apollo 8 astronauts read?</a:t>
            </a:r>
            <a:r>
              <a:rPr kumimoji="0" lang="en-US" sz="3200" b="0" i="0" u="none" strike="noStrike" kern="1200" cap="none" spc="0" normalizeH="0" baseline="0" noProof="0" dirty="0" smtClean="0">
                <a:ln>
                  <a:noFill/>
                </a:ln>
                <a:solidFill>
                  <a:schemeClr val="tx2"/>
                </a:solidFill>
                <a:effectLst/>
                <a:uLnTx/>
                <a:uFillTx/>
                <a:latin typeface="+mn-lt"/>
                <a:ea typeface="+mn-ea"/>
                <a:cs typeface="+mn-cs"/>
              </a:rPr>
              <a:t>  </a:t>
            </a:r>
          </a:p>
          <a:p>
            <a:pPr marL="514350" marR="0" lvl="0" indent="-51435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 </a:t>
            </a: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9" name="Content Placeholder 2"/>
          <p:cNvSpPr txBox="1">
            <a:spLocks/>
          </p:cNvSpPr>
          <p:nvPr/>
        </p:nvSpPr>
        <p:spPr>
          <a:xfrm>
            <a:off x="228600" y="3581400"/>
            <a:ext cx="8686800" cy="1219200"/>
          </a:xfrm>
          <a:prstGeom prst="rect">
            <a:avLst/>
          </a:prstGeom>
        </p:spPr>
        <p:txBody>
          <a:bodyPr vert="horz">
            <a:normAutofit/>
          </a:bodyPr>
          <a:lstStyle/>
          <a:p>
            <a:pPr marL="514350" marR="0" lvl="0" indent="-514350" algn="l" defTabSz="914400" rtl="0" eaLnBrk="1" fontAlgn="auto" latinLnBrk="0" hangingPunct="1">
              <a:lnSpc>
                <a:spcPct val="100000"/>
              </a:lnSpc>
              <a:spcBef>
                <a:spcPct val="20000"/>
              </a:spcBef>
              <a:spcAft>
                <a:spcPts val="0"/>
              </a:spcAft>
              <a:buClr>
                <a:schemeClr val="accent1"/>
              </a:buClr>
              <a:buSzPct val="70000"/>
              <a:tabLst/>
              <a:defRPr/>
            </a:pPr>
            <a:r>
              <a:rPr lang="en-US" sz="3200" dirty="0">
                <a:solidFill>
                  <a:schemeClr val="tx2"/>
                </a:solidFill>
              </a:rPr>
              <a:t>4</a:t>
            </a:r>
            <a:r>
              <a:rPr kumimoji="0" lang="en-US" sz="3200" b="0" i="0" u="none" strike="noStrike" kern="1200" cap="none" spc="0" normalizeH="0" baseline="0" noProof="0" dirty="0" smtClean="0">
                <a:ln>
                  <a:noFill/>
                </a:ln>
                <a:solidFill>
                  <a:schemeClr val="tx2"/>
                </a:solidFill>
                <a:effectLst/>
                <a:uLnTx/>
                <a:uFillTx/>
                <a:latin typeface="+mn-lt"/>
                <a:ea typeface="+mn-ea"/>
                <a:cs typeface="+mn-cs"/>
              </a:rPr>
              <a:t>. Who was the first woman on the moon?</a:t>
            </a:r>
          </a:p>
          <a:p>
            <a:pPr marL="514350" marR="0" lvl="0" indent="-51435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noAutofit/>
          </a:bodyPr>
          <a:lstStyle/>
          <a:p>
            <a:r>
              <a:rPr lang="en-US" sz="6000" dirty="0" smtClean="0"/>
              <a:t>Check your answers on the next slide</a:t>
            </a:r>
            <a:endParaRPr lang="en-US" sz="6000" dirty="0"/>
          </a:p>
        </p:txBody>
      </p:sp>
      <p:sp>
        <p:nvSpPr>
          <p:cNvPr id="4" name="Content Placeholder 3"/>
          <p:cNvSpPr>
            <a:spLocks noGrp="1"/>
          </p:cNvSpPr>
          <p:nvPr>
            <p:ph idx="1"/>
          </p:nvPr>
        </p:nvSpPr>
        <p:spPr/>
        <p:txBody>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324600"/>
          </a:xfrm>
        </p:spPr>
        <p:txBody>
          <a:bodyPr>
            <a:normAutofit lnSpcReduction="10000"/>
          </a:bodyPr>
          <a:lstStyle/>
          <a:p>
            <a:pPr marL="514350" indent="-514350">
              <a:buNone/>
            </a:pPr>
            <a:r>
              <a:rPr lang="en-US" dirty="0" smtClean="0"/>
              <a:t>1. A constellation is any one of the 88 areas into which the sky - or the celestial sphere - is divided. The term is also often used less formally to denote a group of stars visibly related to each other in a particular configuration or pattern.</a:t>
            </a:r>
          </a:p>
          <a:p>
            <a:pPr marL="514350" indent="-514350">
              <a:buNone/>
            </a:pPr>
            <a:r>
              <a:rPr lang="en-US" dirty="0" smtClean="0"/>
              <a:t>2. Orion</a:t>
            </a:r>
          </a:p>
          <a:p>
            <a:pPr marL="514350" indent="-514350">
              <a:buNone/>
            </a:pPr>
            <a:r>
              <a:rPr lang="en-US" dirty="0" smtClean="0"/>
              <a:t>3.  Neil Armstrong</a:t>
            </a:r>
          </a:p>
          <a:p>
            <a:pPr marL="514350" lvl="0" indent="-514350">
              <a:buNone/>
            </a:pPr>
            <a:r>
              <a:rPr lang="en-US" dirty="0" smtClean="0"/>
              <a:t>4. </a:t>
            </a:r>
            <a:r>
              <a:rPr lang="en-US" dirty="0" err="1" smtClean="0"/>
              <a:t>Valentina</a:t>
            </a:r>
            <a:r>
              <a:rPr lang="en-US" dirty="0" smtClean="0"/>
              <a:t> Tereshkova</a:t>
            </a:r>
          </a:p>
          <a:p>
            <a:pPr marL="514350" indent="-514350">
              <a:buNone/>
            </a:pPr>
            <a:r>
              <a:rPr lang="en-US" dirty="0" smtClean="0"/>
              <a:t>5. National Aeronautical and Space Administration</a:t>
            </a:r>
          </a:p>
          <a:p>
            <a:pPr marL="514350" indent="-514350">
              <a:buNone/>
            </a:pPr>
            <a:r>
              <a:rPr lang="en-US" dirty="0" smtClean="0"/>
              <a:t>6. Genesis</a:t>
            </a:r>
          </a:p>
          <a:p>
            <a:pPr marL="514350" indent="-514350">
              <a:buNone/>
            </a:pP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Congratulations!</a:t>
            </a:r>
            <a:endParaRPr lang="en-US" dirty="0"/>
          </a:p>
        </p:txBody>
      </p:sp>
      <p:sp>
        <p:nvSpPr>
          <p:cNvPr id="3" name="Content Placeholder 2"/>
          <p:cNvSpPr>
            <a:spLocks noGrp="1"/>
          </p:cNvSpPr>
          <p:nvPr>
            <p:ph idx="1"/>
          </p:nvPr>
        </p:nvSpPr>
        <p:spPr/>
        <p:txBody>
          <a:bodyPr/>
          <a:lstStyle/>
          <a:p>
            <a:pPr>
              <a:buNone/>
            </a:pPr>
            <a:r>
              <a:rPr lang="en-US" dirty="0" smtClean="0"/>
              <a:t>	You have now completed the </a:t>
            </a:r>
            <a:r>
              <a:rPr lang="en-US" dirty="0" smtClean="0"/>
              <a:t>Star Honor &amp; the Space Exploration Honor.</a:t>
            </a:r>
            <a:endParaRPr lang="en-US" dirty="0" smtClean="0"/>
          </a:p>
          <a:p>
            <a:pPr>
              <a:buNone/>
            </a:pPr>
            <a:endParaRPr lang="en-US" dirty="0" smtClean="0"/>
          </a:p>
          <a:p>
            <a:pPr>
              <a:buNone/>
            </a:pPr>
            <a:r>
              <a:rPr lang="en-US" dirty="0" smtClean="0"/>
              <a:t>	Make sure your instructor signs your worksheet. </a:t>
            </a:r>
          </a:p>
          <a:p>
            <a:pPr>
              <a:buNone/>
            </a:pPr>
            <a:r>
              <a:rPr lang="en-US" dirty="0" smtClean="0"/>
              <a:t>	Take documentation of completion to your club director to receive your patch.</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2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par>
                          <p:cTn id="14" fill="hold">
                            <p:stCondLst>
                              <p:cond delay="4500"/>
                            </p:stCondLst>
                            <p:childTnLst>
                              <p:par>
                                <p:cTn id="15" presetID="10"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par>
                          <p:cTn id="18" fill="hold">
                            <p:stCondLst>
                              <p:cond delay="6500"/>
                            </p:stCondLst>
                            <p:childTnLst>
                              <p:par>
                                <p:cTn id="19" presetID="10" presetClass="entr" presetSubtype="0"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2100282"/>
          </a:xfrm>
        </p:spPr>
        <p:txBody>
          <a:bodyPr>
            <a:noAutofit/>
          </a:bodyPr>
          <a:lstStyle/>
          <a:p>
            <a:r>
              <a:rPr lang="en-US" sz="3200" dirty="0" smtClean="0"/>
              <a:t>Draw a diagram of our solar system and be able to name the planets in order.</a:t>
            </a:r>
            <a:endParaRPr lang="en-US" sz="3200" dirty="0"/>
          </a:p>
        </p:txBody>
      </p:sp>
      <p:pic>
        <p:nvPicPr>
          <p:cNvPr id="7172" name="Picture 4" descr="http://3.bp.blogspot.com/_S5J0U_EqSAE/SZPUeJgliwI/AAAAAAAAAPk/a7mTNFdBw9Q/S760/Solar+system2.JPG"/>
          <p:cNvPicPr>
            <a:picLocks noChangeAspect="1" noChangeArrowheads="1"/>
          </p:cNvPicPr>
          <p:nvPr/>
        </p:nvPicPr>
        <p:blipFill>
          <a:blip r:embed="rId2" cstate="print"/>
          <a:srcRect/>
          <a:stretch>
            <a:fillRect/>
          </a:stretch>
        </p:blipFill>
        <p:spPr bwMode="auto">
          <a:xfrm>
            <a:off x="228600" y="1676400"/>
            <a:ext cx="8723891" cy="48387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7000"/>
                            </p:stCondLst>
                            <p:childTnLst>
                              <p:par>
                                <p:cTn id="11" presetID="10" presetClass="entr" presetSubtype="0" fill="hold" nodeType="after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fade">
                                      <p:cBhvr>
                                        <p:cTn id="13"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fast does light travel? How far does light travel in a year? </a:t>
            </a:r>
            <a:endParaRPr lang="en-US" dirty="0"/>
          </a:p>
        </p:txBody>
      </p:sp>
      <p:sp>
        <p:nvSpPr>
          <p:cNvPr id="3" name="Content Placeholder 2"/>
          <p:cNvSpPr>
            <a:spLocks noGrp="1"/>
          </p:cNvSpPr>
          <p:nvPr>
            <p:ph idx="1"/>
          </p:nvPr>
        </p:nvSpPr>
        <p:spPr/>
        <p:txBody>
          <a:bodyPr>
            <a:normAutofit/>
          </a:bodyPr>
          <a:lstStyle/>
          <a:p>
            <a:endParaRPr lang="en-US" dirty="0" smtClean="0"/>
          </a:p>
          <a:p>
            <a:pPr>
              <a:buNone/>
            </a:pPr>
            <a:r>
              <a:rPr lang="en-US" dirty="0" smtClean="0"/>
              <a:t>	Light travels at 186,000 miles per second (not miles per hour), which is 300,000 kilometers per second. In one year, light will travel 5.88 trillion miles (9.4 quadrillion km). This distance is also called a light-year.</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6100"/>
                            </p:stCondLst>
                            <p:childTnLst>
                              <p:par>
                                <p:cTn id="11" presetID="10"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word </a:t>
            </a:r>
            <a:r>
              <a:rPr lang="en-US" i="1" dirty="0" smtClean="0"/>
              <a:t>planet</a:t>
            </a:r>
            <a:r>
              <a:rPr lang="en-US" dirty="0" smtClean="0"/>
              <a:t> means </a:t>
            </a:r>
            <a:r>
              <a:rPr lang="en-US" i="1" dirty="0" smtClean="0"/>
              <a:t>wanderer</a:t>
            </a:r>
            <a:r>
              <a:rPr lang="en-US" dirty="0" smtClean="0"/>
              <a:t> because the planets appear to wander about the sky relative to the stars. The stars do not move in relation to one another (although they all appear to move together because of the Earth's rotation on its axis).</a:t>
            </a:r>
          </a:p>
        </p:txBody>
      </p:sp>
      <p:sp>
        <p:nvSpPr>
          <p:cNvPr id="5" name="Title 1"/>
          <p:cNvSpPr>
            <a:spLocks noGrp="1"/>
          </p:cNvSpPr>
          <p:nvPr>
            <p:ph type="title"/>
          </p:nvPr>
        </p:nvSpPr>
        <p:spPr>
          <a:xfrm>
            <a:off x="381000" y="152400"/>
            <a:ext cx="8229600" cy="1143000"/>
          </a:xfrm>
        </p:spPr>
        <p:txBody>
          <a:bodyPr>
            <a:noAutofit/>
          </a:bodyPr>
          <a:lstStyle/>
          <a:p>
            <a:r>
              <a:rPr lang="en-US" sz="2800" dirty="0" smtClean="0"/>
              <a:t>What is the difference between planets and fixed stars? Identify in the sky eight fixed stars. </a:t>
            </a:r>
            <a:endParaRPr lang="en-US" sz="28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p:stCondLst>
                              <p:cond delay="88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Polaris</a:t>
            </a:r>
          </a:p>
        </p:txBody>
      </p:sp>
      <p:pic>
        <p:nvPicPr>
          <p:cNvPr id="27652" name="Picture 4" descr="http://upload.wikimedia.org/wikipedia/commons/thumb/f/f5/Finding_polaris.png/400px-Finding_polaris.png">
            <a:hlinkClick r:id="rId2"/>
          </p:cNvPr>
          <p:cNvPicPr>
            <a:picLocks noChangeAspect="1" noChangeArrowheads="1"/>
          </p:cNvPicPr>
          <p:nvPr/>
        </p:nvPicPr>
        <p:blipFill>
          <a:blip r:embed="rId3" cstate="print"/>
          <a:srcRect/>
          <a:stretch>
            <a:fillRect/>
          </a:stretch>
        </p:blipFill>
        <p:spPr bwMode="auto">
          <a:xfrm>
            <a:off x="2667000" y="685800"/>
            <a:ext cx="6019800" cy="5387723"/>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7652"/>
                                        </p:tgtEl>
                                        <p:attrNameLst>
                                          <p:attrName>style.visibility</p:attrName>
                                        </p:attrNameLst>
                                      </p:cBhvr>
                                      <p:to>
                                        <p:strVal val="visible"/>
                                      </p:to>
                                    </p:set>
                                    <p:animEffect transition="in" filter="fade">
                                      <p:cBhvr>
                                        <p:cTn id="11"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8|25.8|25.8|23.9|8.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let">
  <a:themeElements>
    <a:clrScheme name="Brooklet">
      <a:dk1>
        <a:sysClr val="windowText" lastClr="000000"/>
      </a:dk1>
      <a:lt1>
        <a:sysClr val="window" lastClr="FFFFFF"/>
      </a:lt1>
      <a:dk2>
        <a:srgbClr val="4062E3"/>
      </a:dk2>
      <a:lt2>
        <a:srgbClr val="C7E4F8"/>
      </a:lt2>
      <a:accent1>
        <a:srgbClr val="79498D"/>
      </a:accent1>
      <a:accent2>
        <a:srgbClr val="AE236A"/>
      </a:accent2>
      <a:accent3>
        <a:srgbClr val="F88941"/>
      </a:accent3>
      <a:accent4>
        <a:srgbClr val="DEC441"/>
      </a:accent4>
      <a:accent5>
        <a:srgbClr val="9FA500"/>
      </a:accent5>
      <a:accent6>
        <a:srgbClr val="707070"/>
      </a:accent6>
      <a:hlink>
        <a:srgbClr val="0000E1"/>
      </a:hlink>
      <a:folHlink>
        <a:srgbClr val="800080"/>
      </a:folHlink>
    </a:clrScheme>
    <a:fontScheme name="Brooklet">
      <a:majorFont>
        <a:latin typeface="Constantia"/>
        <a:ea typeface=""/>
        <a:cs typeface=""/>
        <a:font script="Jpan" typeface="HG明朝E"/>
        <a:font script="Hang" typeface="궁서"/>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华文楷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1241</TotalTime>
  <Words>2190</Words>
  <Application>Microsoft Office PowerPoint</Application>
  <PresentationFormat>On-screen Show (4:3)</PresentationFormat>
  <Paragraphs>135</Paragraphs>
  <Slides>54</Slides>
  <Notes>0</Notes>
  <HiddenSlides>0</HiddenSlides>
  <MMClips>7</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Brooklet</vt:lpstr>
      <vt:lpstr>Stars &amp; Space Exploration</vt:lpstr>
      <vt:lpstr>Answer the Following Questions</vt:lpstr>
      <vt:lpstr>Answer the Following Questions</vt:lpstr>
      <vt:lpstr>Answer the Following Questions</vt:lpstr>
      <vt:lpstr>Answer the Following Questions</vt:lpstr>
      <vt:lpstr>Draw a diagram of our solar system and be able to name the planets in order.</vt:lpstr>
      <vt:lpstr>How fast does light travel? How far does light travel in a year? </vt:lpstr>
      <vt:lpstr>What is the difference between planets and fixed stars? Identify in the sky eight fixed stars. </vt:lpstr>
      <vt:lpstr>Slide 9</vt:lpstr>
      <vt:lpstr>Slide 10</vt:lpstr>
      <vt:lpstr>Slide 11</vt:lpstr>
      <vt:lpstr>Slide 12</vt:lpstr>
      <vt:lpstr>Slide 13</vt:lpstr>
      <vt:lpstr>Slide 14</vt:lpstr>
      <vt:lpstr>Slide 15</vt:lpstr>
      <vt:lpstr>Slide 16</vt:lpstr>
      <vt:lpstr>What is a constellation? Name and point out six. Name two constellations visible throughout the year.  </vt:lpstr>
      <vt:lpstr>Slide 18</vt:lpstr>
      <vt:lpstr>Slide 19</vt:lpstr>
      <vt:lpstr>Slide 20</vt:lpstr>
      <vt:lpstr>Slide 21</vt:lpstr>
      <vt:lpstr>Slide 22</vt:lpstr>
      <vt:lpstr>Slide 23</vt:lpstr>
      <vt:lpstr>Draw the following constellations: </vt:lpstr>
      <vt:lpstr>Slide 25</vt:lpstr>
      <vt:lpstr>Slide 26</vt:lpstr>
      <vt:lpstr>What is the Milky Way?   </vt:lpstr>
      <vt:lpstr>Slide 28</vt:lpstr>
      <vt:lpstr>What is the morning star and evening star? Why does it carry both names?    </vt:lpstr>
      <vt:lpstr>Slide 30</vt:lpstr>
      <vt:lpstr>Explain zenith and nadir.  </vt:lpstr>
      <vt:lpstr>What is the aurora borealis?  What causes it? </vt:lpstr>
      <vt:lpstr>Slide 33</vt:lpstr>
      <vt:lpstr>Discuss the statement made by Ellen G. White in Early Writings, page 41, concerning the opening in Orion.</vt:lpstr>
      <vt:lpstr>Know and discuss who each of these people were and their contribution to space exploration:</vt:lpstr>
      <vt:lpstr>Slide 36</vt:lpstr>
      <vt:lpstr>Slide 37</vt:lpstr>
      <vt:lpstr>Slide 38</vt:lpstr>
      <vt:lpstr>Slide 39</vt:lpstr>
      <vt:lpstr>Slide 40</vt:lpstr>
      <vt:lpstr>Slide 41</vt:lpstr>
      <vt:lpstr>Slide 42</vt:lpstr>
      <vt:lpstr>Slide 43</vt:lpstr>
      <vt:lpstr>Slide 44</vt:lpstr>
      <vt:lpstr>Slide 45</vt:lpstr>
      <vt:lpstr>Explain what these acronyms stand for: </vt:lpstr>
      <vt:lpstr>Describe each of these space programs: </vt:lpstr>
      <vt:lpstr>What was Sputnik?</vt:lpstr>
      <vt:lpstr>The Apollo 8 astronauts were in lunar orbit on Christmas day, 1968. They each read from a book, and their readings were broadcasted back to Earth. What was the name of the book?</vt:lpstr>
      <vt:lpstr>Quiz time</vt:lpstr>
      <vt:lpstr>Slide 51</vt:lpstr>
      <vt:lpstr>Check your answers on the next slide</vt:lpstr>
      <vt:lpstr>Slide 53</vt:lpstr>
      <vt:lpstr>Congratulations!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Endangered Species</dc:title>
  <dc:creator> </dc:creator>
  <cp:lastModifiedBy> </cp:lastModifiedBy>
  <cp:revision>12</cp:revision>
  <dcterms:created xsi:type="dcterms:W3CDTF">2010-05-11T23:32:15Z</dcterms:created>
  <dcterms:modified xsi:type="dcterms:W3CDTF">2010-05-13T03:27:58Z</dcterms:modified>
</cp:coreProperties>
</file>