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9" r:id="rId3"/>
    <p:sldId id="263" r:id="rId4"/>
    <p:sldId id="259" r:id="rId5"/>
    <p:sldId id="262" r:id="rId6"/>
    <p:sldId id="275" r:id="rId7"/>
    <p:sldId id="261" r:id="rId8"/>
    <p:sldId id="276" r:id="rId9"/>
    <p:sldId id="272" r:id="rId10"/>
    <p:sldId id="277" r:id="rId11"/>
    <p:sldId id="273" r:id="rId12"/>
    <p:sldId id="264" r:id="rId13"/>
    <p:sldId id="274" r:id="rId14"/>
    <p:sldId id="271" r:id="rId15"/>
    <p:sldId id="270" r:id="rId16"/>
    <p:sldId id="267" r:id="rId17"/>
    <p:sldId id="266" r:id="rId18"/>
    <p:sldId id="268" r:id="rId19"/>
    <p:sldId id="269" r:id="rId20"/>
    <p:sldId id="260" r:id="rId21"/>
    <p:sldId id="265" r:id="rId22"/>
    <p:sldId id="258" r:id="rId23"/>
    <p:sldId id="278" r:id="rId24"/>
    <p:sldId id="280" r:id="rId25"/>
    <p:sldId id="283"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3F3327-0368-4CCB-95BC-D15FA4EB7FD1}" type="datetimeFigureOut">
              <a:rPr lang="en-US" smtClean="0"/>
              <a:t>3/14/2011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59BC7B-E9D4-4AD6-BC65-1D6C7633CB7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59BC7B-E9D4-4AD6-BC65-1D6C7633CB76}" type="slidenum">
              <a:rPr lang="en-US" smtClean="0"/>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59BC7B-E9D4-4AD6-BC65-1D6C7633CB76}" type="slidenum">
              <a:rPr lang="en-US" smtClean="0"/>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59BC7B-E9D4-4AD6-BC65-1D6C7633CB76}" type="slidenum">
              <a:rPr lang="en-US" smtClean="0"/>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660509-462E-46DF-9E4C-D1450BA86628}" type="datetimeFigureOut">
              <a:rPr lang="en-US" smtClean="0"/>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670A0-F6E0-4F8D-AEE8-B8F12B418508}" type="slidenum">
              <a:rPr lang="en-US" smtClean="0"/>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60509-462E-46DF-9E4C-D1450BA86628}" type="datetimeFigureOut">
              <a:rPr lang="en-US" smtClean="0"/>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670A0-F6E0-4F8D-AEE8-B8F12B418508}" type="slidenum">
              <a:rPr lang="en-US" smtClean="0"/>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60509-462E-46DF-9E4C-D1450BA86628}" type="datetimeFigureOut">
              <a:rPr lang="en-US" smtClean="0"/>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670A0-F6E0-4F8D-AEE8-B8F12B418508}" type="slidenum">
              <a:rPr lang="en-US" smtClean="0"/>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60509-462E-46DF-9E4C-D1450BA86628}" type="datetimeFigureOut">
              <a:rPr lang="en-US" smtClean="0"/>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670A0-F6E0-4F8D-AEE8-B8F12B418508}" type="slidenum">
              <a:rPr lang="en-US" smtClean="0"/>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660509-462E-46DF-9E4C-D1450BA86628}" type="datetimeFigureOut">
              <a:rPr lang="en-US" smtClean="0"/>
              <a:t>3/14/2011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670A0-F6E0-4F8D-AEE8-B8F12B418508}" type="slidenum">
              <a:rPr lang="en-US" smtClean="0"/>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660509-462E-46DF-9E4C-D1450BA86628}" type="datetimeFigureOut">
              <a:rPr lang="en-US" smtClean="0"/>
              <a:t>3/14/2011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670A0-F6E0-4F8D-AEE8-B8F12B418508}" type="slidenum">
              <a:rPr lang="en-US" smtClean="0"/>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660509-462E-46DF-9E4C-D1450BA86628}" type="datetimeFigureOut">
              <a:rPr lang="en-US" smtClean="0"/>
              <a:t>3/14/2011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670A0-F6E0-4F8D-AEE8-B8F12B418508}" type="slidenum">
              <a:rPr lang="en-US" smtClean="0"/>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660509-462E-46DF-9E4C-D1450BA86628}" type="datetimeFigureOut">
              <a:rPr lang="en-US" smtClean="0"/>
              <a:t>3/14/2011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670A0-F6E0-4F8D-AEE8-B8F12B418508}" type="slidenum">
              <a:rPr lang="en-US" smtClean="0"/>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60509-462E-46DF-9E4C-D1450BA86628}" type="datetimeFigureOut">
              <a:rPr lang="en-US" smtClean="0"/>
              <a:t>3/14/2011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670A0-F6E0-4F8D-AEE8-B8F12B418508}" type="slidenum">
              <a:rPr lang="en-US" smtClean="0"/>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60509-462E-46DF-9E4C-D1450BA86628}" type="datetimeFigureOut">
              <a:rPr lang="en-US" smtClean="0"/>
              <a:t>3/14/2011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670A0-F6E0-4F8D-AEE8-B8F12B418508}" type="slidenum">
              <a:rPr lang="en-US" smtClean="0"/>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60509-462E-46DF-9E4C-D1450BA86628}" type="datetimeFigureOut">
              <a:rPr lang="en-US" smtClean="0"/>
              <a:t>3/14/2011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670A0-F6E0-4F8D-AEE8-B8F12B418508}" type="slidenum">
              <a:rPr lang="en-US" smtClean="0"/>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660509-462E-46DF-9E4C-D1450BA86628}" type="datetimeFigureOut">
              <a:rPr lang="en-US" smtClean="0"/>
              <a:t>3/14/2011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670A0-F6E0-4F8D-AEE8-B8F12B4185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Energy%20and%20the%20Chemistry%20of%20Life.asx"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Properties%20of%20Matter.as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en.wikibooks.org/wiki/File:Kaarsvlam-kl.jpg"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16.gif"/><Relationship Id="rId4" Type="http://schemas.openxmlformats.org/officeDocument/2006/relationships/image" Target="../media/image15.jpe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Forensic%20Detectives%20Chemistry%20at%20Work.asx"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ctrTitle"/>
          </p:nvPr>
        </p:nvSpPr>
        <p:spPr>
          <a:xfrm>
            <a:off x="0" y="1524000"/>
            <a:ext cx="9144000" cy="1470025"/>
          </a:xfrm>
        </p:spPr>
        <p:txBody>
          <a:bodyPr>
            <a:normAutofit/>
          </a:bodyPr>
          <a:lstStyle/>
          <a:p>
            <a:r>
              <a:rPr lang="en-US" sz="8000" dirty="0" smtClean="0">
                <a:latin typeface="A bite" pitchFamily="2" charset="0"/>
              </a:rPr>
              <a:t>Chemistry</a:t>
            </a:r>
            <a:endParaRPr lang="en-US" sz="8000" dirty="0">
              <a:latin typeface="A bite" pitchFamily="2" charset="0"/>
            </a:endParaRPr>
          </a:p>
        </p:txBody>
      </p:sp>
      <p:sp>
        <p:nvSpPr>
          <p:cNvPr id="3" name="Subtitle 2"/>
          <p:cNvSpPr>
            <a:spLocks noGrp="1"/>
          </p:cNvSpPr>
          <p:nvPr>
            <p:ph type="subTitle" idx="1"/>
          </p:nvPr>
        </p:nvSpPr>
        <p:spPr>
          <a:xfrm>
            <a:off x="1295400" y="2743200"/>
            <a:ext cx="6400800" cy="1752600"/>
          </a:xfrm>
        </p:spPr>
        <p:txBody>
          <a:bodyPr/>
          <a:lstStyle/>
          <a:p>
            <a:r>
              <a:rPr lang="en-US" dirty="0" smtClean="0">
                <a:solidFill>
                  <a:schemeClr val="tx1"/>
                </a:solidFill>
                <a:latin typeface="ACID LABEL___" pitchFamily="50" charset="0"/>
              </a:rPr>
              <a:t>A Pathfinder Honor</a:t>
            </a:r>
            <a:endParaRPr lang="en-US" dirty="0">
              <a:solidFill>
                <a:schemeClr val="tx1"/>
              </a:solidFill>
              <a:latin typeface="ACID LABEL___" pitchFamily="50"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lstStyle/>
          <a:p>
            <a:pPr>
              <a:buNone/>
            </a:pPr>
            <a:r>
              <a:rPr lang="en-US" dirty="0" smtClean="0"/>
              <a:t>   A </a:t>
            </a:r>
            <a:r>
              <a:rPr lang="en-US" dirty="0"/>
              <a:t>technique in which a solid precipitate (or solid waste) is separated from a liquid.</a:t>
            </a:r>
          </a:p>
        </p:txBody>
      </p:sp>
      <p:sp>
        <p:nvSpPr>
          <p:cNvPr id="5" name="Rectangle 4"/>
          <p:cNvSpPr/>
          <p:nvPr/>
        </p:nvSpPr>
        <p:spPr>
          <a:xfrm>
            <a:off x="2819400" y="3124200"/>
            <a:ext cx="2971800" cy="369332"/>
          </a:xfrm>
          <a:prstGeom prst="rect">
            <a:avLst/>
          </a:prstGeom>
        </p:spPr>
        <p:txBody>
          <a:bodyPr wrap="square">
            <a:spAutoFit/>
          </a:bodyPr>
          <a:lstStyle/>
          <a:p>
            <a:r>
              <a:rPr lang="en-US" dirty="0" smtClean="0"/>
              <a:t>Answer: Filtration</a:t>
            </a:r>
            <a:endParaRPr lang="en-US" dirty="0"/>
          </a:p>
        </p:txBody>
      </p:sp>
      <p:pic>
        <p:nvPicPr>
          <p:cNvPr id="6" name="Picture 5" descr="filtration.jpg"/>
          <p:cNvPicPr>
            <a:picLocks noChangeAspect="1"/>
          </p:cNvPicPr>
          <p:nvPr/>
        </p:nvPicPr>
        <p:blipFill>
          <a:blip r:embed="rId3" cstate="print"/>
          <a:stretch>
            <a:fillRect/>
          </a:stretch>
        </p:blipFill>
        <p:spPr>
          <a:xfrm>
            <a:off x="762000" y="3733800"/>
            <a:ext cx="4114800" cy="2667761"/>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normAutofit lnSpcReduction="10000"/>
          </a:bodyPr>
          <a:lstStyle/>
          <a:p>
            <a:pPr>
              <a:buNone/>
            </a:pPr>
            <a:r>
              <a:rPr lang="en-US" dirty="0" smtClean="0"/>
              <a:t>    A neutrally charged particle that is a part of the nucleus of an atom. Can be quite stable because of another force known as the "Strong Force"</a:t>
            </a:r>
            <a:endParaRPr lang="en-US" dirty="0"/>
          </a:p>
        </p:txBody>
      </p:sp>
      <p:sp>
        <p:nvSpPr>
          <p:cNvPr id="5" name="Rectangle 4"/>
          <p:cNvSpPr/>
          <p:nvPr/>
        </p:nvSpPr>
        <p:spPr>
          <a:xfrm>
            <a:off x="4343400" y="3429000"/>
            <a:ext cx="2971800" cy="369332"/>
          </a:xfrm>
          <a:prstGeom prst="rect">
            <a:avLst/>
          </a:prstGeom>
        </p:spPr>
        <p:txBody>
          <a:bodyPr wrap="square">
            <a:spAutoFit/>
          </a:bodyPr>
          <a:lstStyle/>
          <a:p>
            <a:r>
              <a:rPr lang="en-US" dirty="0" smtClean="0"/>
              <a:t>Answer: Neutron</a:t>
            </a:r>
            <a:endParaRPr lang="en-US" dirty="0"/>
          </a:p>
        </p:txBody>
      </p:sp>
      <p:pic>
        <p:nvPicPr>
          <p:cNvPr id="6" name="Picture 5" descr="atom.jpg"/>
          <p:cNvPicPr>
            <a:picLocks noChangeAspect="1"/>
          </p:cNvPicPr>
          <p:nvPr/>
        </p:nvPicPr>
        <p:blipFill>
          <a:blip r:embed="rId3" cstate="print"/>
          <a:stretch>
            <a:fillRect/>
          </a:stretch>
        </p:blipFill>
        <p:spPr>
          <a:xfrm>
            <a:off x="609600" y="3429000"/>
            <a:ext cx="2943225" cy="314325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normAutofit/>
          </a:bodyPr>
          <a:lstStyle/>
          <a:p>
            <a:pPr marL="342900" lvl="1" indent="-342900">
              <a:buNone/>
            </a:pPr>
            <a:r>
              <a:rPr lang="en-US" dirty="0" smtClean="0"/>
              <a:t>     We </a:t>
            </a:r>
            <a:r>
              <a:rPr lang="en-US" dirty="0"/>
              <a:t>often use </a:t>
            </a:r>
            <a:r>
              <a:rPr lang="en-US" dirty="0" smtClean="0"/>
              <a:t>this word to </a:t>
            </a:r>
            <a:r>
              <a:rPr lang="en-US" dirty="0"/>
              <a:t>describe the chemical process of a fuel combining rapidly with a oxidizer (usually oxygen)i.e. burning. This process usually is associated with flames, light, heat, and smoke.</a:t>
            </a:r>
            <a:endParaRPr lang="en-US" sz="2400" dirty="0"/>
          </a:p>
          <a:p>
            <a:pPr>
              <a:buNone/>
            </a:pPr>
            <a:endParaRPr lang="en-US" dirty="0"/>
          </a:p>
        </p:txBody>
      </p:sp>
      <p:sp>
        <p:nvSpPr>
          <p:cNvPr id="5" name="Rectangle 4"/>
          <p:cNvSpPr/>
          <p:nvPr/>
        </p:nvSpPr>
        <p:spPr>
          <a:xfrm>
            <a:off x="2743200" y="3505200"/>
            <a:ext cx="2971800" cy="369332"/>
          </a:xfrm>
          <a:prstGeom prst="rect">
            <a:avLst/>
          </a:prstGeom>
        </p:spPr>
        <p:txBody>
          <a:bodyPr wrap="square">
            <a:spAutoFit/>
          </a:bodyPr>
          <a:lstStyle/>
          <a:p>
            <a:r>
              <a:rPr lang="en-US" dirty="0" smtClean="0"/>
              <a:t>Answer: Combustion</a:t>
            </a:r>
            <a:endParaRPr lang="en-US" dirty="0"/>
          </a:p>
        </p:txBody>
      </p:sp>
      <p:pic>
        <p:nvPicPr>
          <p:cNvPr id="7" name="Picture 6" descr="combustion.jpg"/>
          <p:cNvPicPr>
            <a:picLocks noChangeAspect="1"/>
          </p:cNvPicPr>
          <p:nvPr/>
        </p:nvPicPr>
        <p:blipFill>
          <a:blip r:embed="rId3" cstate="print"/>
          <a:stretch>
            <a:fillRect/>
          </a:stretch>
        </p:blipFill>
        <p:spPr>
          <a:xfrm>
            <a:off x="609600" y="4267200"/>
            <a:ext cx="2057400" cy="20574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normAutofit/>
          </a:bodyPr>
          <a:lstStyle/>
          <a:p>
            <a:pPr>
              <a:buNone/>
            </a:pPr>
            <a:r>
              <a:rPr lang="en-US" dirty="0" smtClean="0"/>
              <a:t> </a:t>
            </a:r>
            <a:r>
              <a:rPr lang="en-US" dirty="0"/>
              <a:t> </a:t>
            </a:r>
            <a:r>
              <a:rPr lang="en-US" dirty="0" smtClean="0"/>
              <a:t>  Negatively </a:t>
            </a:r>
            <a:r>
              <a:rPr lang="en-US" dirty="0"/>
              <a:t>charged </a:t>
            </a:r>
            <a:r>
              <a:rPr lang="en-US" dirty="0" smtClean="0"/>
              <a:t>particles </a:t>
            </a:r>
            <a:r>
              <a:rPr lang="en-US" dirty="0"/>
              <a:t>that form a cloud about the positively charged nucleus of an atom.</a:t>
            </a:r>
          </a:p>
        </p:txBody>
      </p:sp>
      <p:sp>
        <p:nvSpPr>
          <p:cNvPr id="5" name="Rectangle 4"/>
          <p:cNvSpPr/>
          <p:nvPr/>
        </p:nvSpPr>
        <p:spPr>
          <a:xfrm>
            <a:off x="4114800" y="3048000"/>
            <a:ext cx="2971800" cy="369332"/>
          </a:xfrm>
          <a:prstGeom prst="rect">
            <a:avLst/>
          </a:prstGeom>
        </p:spPr>
        <p:txBody>
          <a:bodyPr wrap="square">
            <a:spAutoFit/>
          </a:bodyPr>
          <a:lstStyle/>
          <a:p>
            <a:r>
              <a:rPr lang="en-US" dirty="0" smtClean="0"/>
              <a:t>Answer: Electron</a:t>
            </a:r>
            <a:endParaRPr lang="en-US" dirty="0"/>
          </a:p>
        </p:txBody>
      </p:sp>
      <p:pic>
        <p:nvPicPr>
          <p:cNvPr id="6" name="Picture 5" descr="atom.jpg"/>
          <p:cNvPicPr>
            <a:picLocks noChangeAspect="1"/>
          </p:cNvPicPr>
          <p:nvPr/>
        </p:nvPicPr>
        <p:blipFill>
          <a:blip r:embed="rId3" cstate="print"/>
          <a:stretch>
            <a:fillRect/>
          </a:stretch>
        </p:blipFill>
        <p:spPr>
          <a:xfrm>
            <a:off x="609600" y="3352800"/>
            <a:ext cx="2943225" cy="314325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lstStyle/>
          <a:p>
            <a:pPr marL="342900" lvl="1" indent="-342900">
              <a:buNone/>
            </a:pPr>
            <a:r>
              <a:rPr lang="en-US" dirty="0" smtClean="0"/>
              <a:t>     A </a:t>
            </a:r>
            <a:r>
              <a:rPr lang="en-US" dirty="0"/>
              <a:t>term for the solid form of an ionic compound, such as Sodium Chloride (</a:t>
            </a:r>
            <a:r>
              <a:rPr lang="en-US" dirty="0" err="1"/>
              <a:t>Na</a:t>
            </a:r>
            <a:r>
              <a:rPr lang="en-US" baseline="30000" dirty="0" err="1"/>
              <a:t>+</a:t>
            </a:r>
            <a:r>
              <a:rPr lang="en-US" dirty="0" err="1"/>
              <a:t>Cl</a:t>
            </a:r>
            <a:r>
              <a:rPr lang="en-US" baseline="30000" dirty="0"/>
              <a:t>-</a:t>
            </a:r>
            <a:r>
              <a:rPr lang="en-US" dirty="0"/>
              <a:t>) or potassium hydroxide (K</a:t>
            </a:r>
            <a:r>
              <a:rPr lang="en-US" baseline="30000" dirty="0"/>
              <a:t>+</a:t>
            </a:r>
            <a:r>
              <a:rPr lang="en-US" dirty="0"/>
              <a:t>(OH)</a:t>
            </a:r>
            <a:r>
              <a:rPr lang="en-US" baseline="30000" dirty="0"/>
              <a:t>-</a:t>
            </a:r>
            <a:r>
              <a:rPr lang="en-US" dirty="0"/>
              <a:t>).</a:t>
            </a:r>
            <a:endParaRPr lang="en-US" sz="2400" dirty="0"/>
          </a:p>
          <a:p>
            <a:pPr>
              <a:buNone/>
            </a:pPr>
            <a:endParaRPr lang="en-US" dirty="0"/>
          </a:p>
        </p:txBody>
      </p:sp>
      <p:sp>
        <p:nvSpPr>
          <p:cNvPr id="5" name="Rectangle 4"/>
          <p:cNvSpPr/>
          <p:nvPr/>
        </p:nvSpPr>
        <p:spPr>
          <a:xfrm>
            <a:off x="2819400" y="3124200"/>
            <a:ext cx="2971800" cy="369332"/>
          </a:xfrm>
          <a:prstGeom prst="rect">
            <a:avLst/>
          </a:prstGeom>
        </p:spPr>
        <p:txBody>
          <a:bodyPr wrap="square">
            <a:spAutoFit/>
          </a:bodyPr>
          <a:lstStyle/>
          <a:p>
            <a:r>
              <a:rPr lang="en-US" dirty="0" smtClean="0"/>
              <a:t>Answer: Salt</a:t>
            </a:r>
            <a:endParaRPr lang="en-US" dirty="0"/>
          </a:p>
        </p:txBody>
      </p:sp>
      <p:pic>
        <p:nvPicPr>
          <p:cNvPr id="6" name="Picture 5" descr="salt.bmp"/>
          <p:cNvPicPr>
            <a:picLocks noChangeAspect="1"/>
          </p:cNvPicPr>
          <p:nvPr/>
        </p:nvPicPr>
        <p:blipFill>
          <a:blip r:embed="rId3" cstate="print"/>
          <a:stretch>
            <a:fillRect/>
          </a:stretch>
        </p:blipFill>
        <p:spPr>
          <a:xfrm>
            <a:off x="1143000" y="3962400"/>
            <a:ext cx="2266667" cy="201904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lstStyle/>
          <a:p>
            <a:pPr marL="342900" lvl="1" indent="-342900">
              <a:buNone/>
            </a:pPr>
            <a:r>
              <a:rPr lang="en-US" dirty="0" smtClean="0"/>
              <a:t>    This word is </a:t>
            </a:r>
            <a:r>
              <a:rPr lang="en-US" dirty="0"/>
              <a:t>from the Latin word </a:t>
            </a:r>
            <a:r>
              <a:rPr lang="en-US" i="1" dirty="0" err="1"/>
              <a:t>acidus</a:t>
            </a:r>
            <a:r>
              <a:rPr lang="en-US" dirty="0"/>
              <a:t> which means sour. In the early days of chemistry, it was a common practice to taste or smell things and record the sensation. </a:t>
            </a:r>
            <a:r>
              <a:rPr lang="en-US" dirty="0" smtClean="0"/>
              <a:t> </a:t>
            </a:r>
            <a:endParaRPr lang="en-US" sz="2400" dirty="0"/>
          </a:p>
          <a:p>
            <a:pPr>
              <a:buNone/>
            </a:pPr>
            <a:endParaRPr lang="en-US" dirty="0"/>
          </a:p>
        </p:txBody>
      </p:sp>
      <p:sp>
        <p:nvSpPr>
          <p:cNvPr id="5" name="Rectangle 4"/>
          <p:cNvSpPr/>
          <p:nvPr/>
        </p:nvSpPr>
        <p:spPr>
          <a:xfrm>
            <a:off x="2209800" y="3657600"/>
            <a:ext cx="2971800" cy="369332"/>
          </a:xfrm>
          <a:prstGeom prst="rect">
            <a:avLst/>
          </a:prstGeom>
        </p:spPr>
        <p:txBody>
          <a:bodyPr wrap="square">
            <a:spAutoFit/>
          </a:bodyPr>
          <a:lstStyle/>
          <a:p>
            <a:r>
              <a:rPr lang="en-US" dirty="0" smtClean="0"/>
              <a:t>Answer: Acid</a:t>
            </a:r>
            <a:endParaRPr lang="en-US" dirty="0"/>
          </a:p>
        </p:txBody>
      </p:sp>
      <p:pic>
        <p:nvPicPr>
          <p:cNvPr id="6" name="Picture 5" descr="acid.jpg"/>
          <p:cNvPicPr>
            <a:picLocks noChangeAspect="1"/>
          </p:cNvPicPr>
          <p:nvPr/>
        </p:nvPicPr>
        <p:blipFill>
          <a:blip r:embed="rId3" cstate="print"/>
          <a:stretch>
            <a:fillRect/>
          </a:stretch>
        </p:blipFill>
        <p:spPr>
          <a:xfrm>
            <a:off x="685800" y="4191000"/>
            <a:ext cx="2438818" cy="215166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8562"/>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295400"/>
            <a:ext cx="8229600" cy="1905000"/>
          </a:xfrm>
        </p:spPr>
        <p:txBody>
          <a:bodyPr/>
          <a:lstStyle/>
          <a:p>
            <a:pPr marL="342900" lvl="1" indent="-342900">
              <a:buNone/>
            </a:pPr>
            <a:r>
              <a:rPr lang="en-US" dirty="0" smtClean="0"/>
              <a:t>    The basic </a:t>
            </a:r>
            <a:r>
              <a:rPr lang="en-US" dirty="0"/>
              <a:t>building blocks of matter.   </a:t>
            </a:r>
            <a:r>
              <a:rPr lang="en-US" dirty="0" smtClean="0"/>
              <a:t>These </a:t>
            </a:r>
            <a:r>
              <a:rPr lang="en-US" dirty="0"/>
              <a:t>are mostly empty space, but because the electrons are moving so rapidly, the matter we touch can feel very solid. </a:t>
            </a:r>
          </a:p>
        </p:txBody>
      </p:sp>
      <p:sp>
        <p:nvSpPr>
          <p:cNvPr id="5" name="Rectangle 4"/>
          <p:cNvSpPr/>
          <p:nvPr/>
        </p:nvSpPr>
        <p:spPr>
          <a:xfrm>
            <a:off x="3352800" y="2819400"/>
            <a:ext cx="2971800" cy="369332"/>
          </a:xfrm>
          <a:prstGeom prst="rect">
            <a:avLst/>
          </a:prstGeom>
        </p:spPr>
        <p:txBody>
          <a:bodyPr wrap="square">
            <a:spAutoFit/>
          </a:bodyPr>
          <a:lstStyle/>
          <a:p>
            <a:r>
              <a:rPr lang="en-US" dirty="0" smtClean="0"/>
              <a:t>Answer: Atom</a:t>
            </a:r>
            <a:endParaRPr lang="en-US" dirty="0"/>
          </a:p>
        </p:txBody>
      </p:sp>
      <p:pic>
        <p:nvPicPr>
          <p:cNvPr id="6" name="Picture 5" descr="atom2.jpg"/>
          <p:cNvPicPr>
            <a:picLocks noChangeAspect="1"/>
          </p:cNvPicPr>
          <p:nvPr/>
        </p:nvPicPr>
        <p:blipFill>
          <a:blip r:embed="rId3" cstate="print"/>
          <a:stretch>
            <a:fillRect/>
          </a:stretch>
        </p:blipFill>
        <p:spPr>
          <a:xfrm>
            <a:off x="1752600" y="3352800"/>
            <a:ext cx="3333750" cy="322897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lstStyle/>
          <a:p>
            <a:pPr marL="342900" lvl="1" indent="-342900">
              <a:buNone/>
            </a:pPr>
            <a:r>
              <a:rPr lang="en-US" dirty="0" smtClean="0"/>
              <a:t>    </a:t>
            </a:r>
            <a:r>
              <a:rPr lang="en-US" dirty="0"/>
              <a:t>A mixture of two or more substances that do not react chemically. If you dissolve sugar, salt, or another substance in water, you are creating a solution.</a:t>
            </a:r>
            <a:endParaRPr lang="en-US" sz="2400" dirty="0"/>
          </a:p>
          <a:p>
            <a:pPr>
              <a:buNone/>
            </a:pPr>
            <a:endParaRPr lang="en-US" dirty="0"/>
          </a:p>
        </p:txBody>
      </p:sp>
      <p:sp>
        <p:nvSpPr>
          <p:cNvPr id="5" name="Rectangle 4"/>
          <p:cNvSpPr/>
          <p:nvPr/>
        </p:nvSpPr>
        <p:spPr>
          <a:xfrm>
            <a:off x="2819400" y="3124200"/>
            <a:ext cx="2971800" cy="369332"/>
          </a:xfrm>
          <a:prstGeom prst="rect">
            <a:avLst/>
          </a:prstGeom>
        </p:spPr>
        <p:txBody>
          <a:bodyPr wrap="square">
            <a:spAutoFit/>
          </a:bodyPr>
          <a:lstStyle/>
          <a:p>
            <a:r>
              <a:rPr lang="en-US" dirty="0" smtClean="0"/>
              <a:t>Answer: Solution</a:t>
            </a:r>
            <a:endParaRPr lang="en-US" dirty="0"/>
          </a:p>
        </p:txBody>
      </p:sp>
      <p:pic>
        <p:nvPicPr>
          <p:cNvPr id="6" name="Picture 5" descr="Solution.jpg"/>
          <p:cNvPicPr>
            <a:picLocks noChangeAspect="1"/>
          </p:cNvPicPr>
          <p:nvPr/>
        </p:nvPicPr>
        <p:blipFill>
          <a:blip r:embed="rId3" cstate="print"/>
          <a:stretch>
            <a:fillRect/>
          </a:stretch>
        </p:blipFill>
        <p:spPr>
          <a:xfrm>
            <a:off x="533400" y="3733800"/>
            <a:ext cx="2798064" cy="2743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lstStyle/>
          <a:p>
            <a:pPr marL="342900" lvl="1" indent="-342900">
              <a:buNone/>
            </a:pPr>
            <a:r>
              <a:rPr lang="en-US" dirty="0" smtClean="0"/>
              <a:t>    </a:t>
            </a:r>
            <a:r>
              <a:rPr lang="en-US" dirty="0"/>
              <a:t>Two or more atoms that have bonded to each other.</a:t>
            </a:r>
          </a:p>
          <a:p>
            <a:pPr marL="342900" lvl="1" indent="-342900">
              <a:buNone/>
            </a:pPr>
            <a:endParaRPr lang="en-US" dirty="0"/>
          </a:p>
        </p:txBody>
      </p:sp>
      <p:sp>
        <p:nvSpPr>
          <p:cNvPr id="5" name="Rectangle 4"/>
          <p:cNvSpPr/>
          <p:nvPr/>
        </p:nvSpPr>
        <p:spPr>
          <a:xfrm>
            <a:off x="3352800" y="2438400"/>
            <a:ext cx="2971800" cy="369332"/>
          </a:xfrm>
          <a:prstGeom prst="rect">
            <a:avLst/>
          </a:prstGeom>
        </p:spPr>
        <p:txBody>
          <a:bodyPr wrap="square">
            <a:spAutoFit/>
          </a:bodyPr>
          <a:lstStyle/>
          <a:p>
            <a:r>
              <a:rPr lang="en-US" dirty="0" smtClean="0"/>
              <a:t>Answer: Molecule</a:t>
            </a:r>
            <a:endParaRPr lang="en-US" dirty="0"/>
          </a:p>
        </p:txBody>
      </p:sp>
      <p:pic>
        <p:nvPicPr>
          <p:cNvPr id="6" name="Picture 5" descr="molecule.jpg"/>
          <p:cNvPicPr>
            <a:picLocks noChangeAspect="1"/>
          </p:cNvPicPr>
          <p:nvPr/>
        </p:nvPicPr>
        <p:blipFill>
          <a:blip r:embed="rId3" cstate="print"/>
          <a:stretch>
            <a:fillRect/>
          </a:stretch>
        </p:blipFill>
        <p:spPr>
          <a:xfrm>
            <a:off x="685800" y="3352800"/>
            <a:ext cx="3639312" cy="316382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lstStyle/>
          <a:p>
            <a:pPr marL="342900" lvl="1" indent="-342900">
              <a:buNone/>
            </a:pPr>
            <a:r>
              <a:rPr lang="en-US" dirty="0" smtClean="0"/>
              <a:t>     A tabular </a:t>
            </a:r>
            <a:r>
              <a:rPr lang="en-US" dirty="0"/>
              <a:t>method of displaying the chemical elements. </a:t>
            </a:r>
            <a:r>
              <a:rPr lang="en-US" dirty="0" smtClean="0"/>
              <a:t>It illustrates </a:t>
            </a:r>
            <a:r>
              <a:rPr lang="en-US" dirty="0"/>
              <a:t>recurring </a:t>
            </a:r>
            <a:r>
              <a:rPr lang="en-US" dirty="0" smtClean="0"/>
              <a:t> trends </a:t>
            </a:r>
            <a:r>
              <a:rPr lang="en-US" dirty="0"/>
              <a:t>in the properties of the elements.</a:t>
            </a:r>
          </a:p>
        </p:txBody>
      </p:sp>
      <p:sp>
        <p:nvSpPr>
          <p:cNvPr id="5" name="Rectangle 4"/>
          <p:cNvSpPr/>
          <p:nvPr/>
        </p:nvSpPr>
        <p:spPr>
          <a:xfrm>
            <a:off x="1981200" y="3124200"/>
            <a:ext cx="4343400" cy="369332"/>
          </a:xfrm>
          <a:prstGeom prst="rect">
            <a:avLst/>
          </a:prstGeom>
        </p:spPr>
        <p:txBody>
          <a:bodyPr wrap="square">
            <a:spAutoFit/>
          </a:bodyPr>
          <a:lstStyle/>
          <a:p>
            <a:r>
              <a:rPr lang="en-US" dirty="0" smtClean="0"/>
              <a:t>Answer: Periodic Table of Elements</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3" name="Subtitle 2"/>
          <p:cNvSpPr>
            <a:spLocks noGrp="1"/>
          </p:cNvSpPr>
          <p:nvPr>
            <p:ph type="subTitle" idx="1"/>
          </p:nvPr>
        </p:nvSpPr>
        <p:spPr>
          <a:xfrm>
            <a:off x="0" y="1752600"/>
            <a:ext cx="6400800" cy="1752600"/>
          </a:xfrm>
        </p:spPr>
        <p:txBody>
          <a:bodyPr>
            <a:noAutofit/>
          </a:bodyPr>
          <a:lstStyle/>
          <a:p>
            <a:r>
              <a:rPr lang="en-US" sz="5400" dirty="0" smtClean="0">
                <a:solidFill>
                  <a:schemeClr val="tx1"/>
                </a:solidFill>
                <a:latin typeface="ACID LABEL___" pitchFamily="50" charset="0"/>
                <a:hlinkClick r:id="rId3" action="ppaction://hlinkfile"/>
              </a:rPr>
              <a:t>Energy and Chemistry of Life Video</a:t>
            </a:r>
            <a:endParaRPr lang="en-US" sz="5400" dirty="0">
              <a:solidFill>
                <a:schemeClr val="tx1"/>
              </a:solidFill>
              <a:latin typeface="ACID LABEL___" pitchFamily="50" charset="0"/>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5" name="Picture 4" descr="Periodic Table 2.jpg"/>
          <p:cNvPicPr>
            <a:picLocks noChangeAspect="1"/>
          </p:cNvPicPr>
          <p:nvPr/>
        </p:nvPicPr>
        <p:blipFill>
          <a:blip r:embed="rId3" cstate="print"/>
          <a:stretch>
            <a:fillRect/>
          </a:stretch>
        </p:blipFill>
        <p:spPr>
          <a:xfrm>
            <a:off x="304800" y="381000"/>
            <a:ext cx="8686800" cy="6258719"/>
          </a:xfrm>
          <a:prstGeom prst="rect">
            <a:avLst/>
          </a:prstGeom>
        </p:spPr>
      </p:pic>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8562"/>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0" y="1219200"/>
            <a:ext cx="9144000" cy="3124199"/>
          </a:xfrm>
        </p:spPr>
        <p:txBody>
          <a:bodyPr>
            <a:normAutofit/>
          </a:bodyPr>
          <a:lstStyle/>
          <a:p>
            <a:pPr marL="342900" lvl="1" indent="-342900">
              <a:buNone/>
            </a:pPr>
            <a:r>
              <a:rPr lang="en-US" dirty="0" smtClean="0"/>
              <a:t>     </a:t>
            </a:r>
            <a:r>
              <a:rPr lang="en-US" dirty="0"/>
              <a:t>Every element is represented using an abbreviation of one or two characters that represent the name of the element. </a:t>
            </a:r>
            <a:endParaRPr lang="en-US" dirty="0" smtClean="0"/>
          </a:p>
          <a:p>
            <a:pPr>
              <a:buNone/>
            </a:pPr>
            <a:endParaRPr lang="en-US" dirty="0"/>
          </a:p>
        </p:txBody>
      </p:sp>
      <p:sp>
        <p:nvSpPr>
          <p:cNvPr id="5" name="Rectangle 4"/>
          <p:cNvSpPr/>
          <p:nvPr/>
        </p:nvSpPr>
        <p:spPr>
          <a:xfrm>
            <a:off x="2133600" y="3124200"/>
            <a:ext cx="2971800" cy="369332"/>
          </a:xfrm>
          <a:prstGeom prst="rect">
            <a:avLst/>
          </a:prstGeom>
        </p:spPr>
        <p:txBody>
          <a:bodyPr wrap="square">
            <a:spAutoFit/>
          </a:bodyPr>
          <a:lstStyle/>
          <a:p>
            <a:r>
              <a:rPr lang="en-US" dirty="0" smtClean="0"/>
              <a:t>Answer: Chemical Symbol</a:t>
            </a:r>
            <a:endParaRPr lang="en-US" dirty="0"/>
          </a:p>
        </p:txBody>
      </p:sp>
      <p:pic>
        <p:nvPicPr>
          <p:cNvPr id="6" name="Picture 5" descr="Chemical Symbol.gif"/>
          <p:cNvPicPr>
            <a:picLocks noChangeAspect="1"/>
          </p:cNvPicPr>
          <p:nvPr/>
        </p:nvPicPr>
        <p:blipFill>
          <a:blip r:embed="rId3" cstate="print"/>
          <a:stretch>
            <a:fillRect/>
          </a:stretch>
        </p:blipFill>
        <p:spPr>
          <a:xfrm>
            <a:off x="685800" y="3505200"/>
            <a:ext cx="4314825" cy="3119282"/>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0" y="2286000"/>
            <a:ext cx="8839200" cy="707886"/>
          </a:xfrm>
          <a:prstGeom prst="rect">
            <a:avLst/>
          </a:prstGeom>
        </p:spPr>
        <p:txBody>
          <a:bodyPr wrap="square">
            <a:spAutoFit/>
          </a:bodyPr>
          <a:lstStyle/>
          <a:p>
            <a:pPr marL="342900" lvl="1" indent="-342900">
              <a:buNone/>
            </a:pPr>
            <a:r>
              <a:rPr lang="en-US" dirty="0" smtClean="0"/>
              <a:t>	</a:t>
            </a:r>
            <a:r>
              <a:rPr lang="en-US" sz="2000" dirty="0" smtClean="0"/>
              <a:t>The first character is capitalized, and the second character is always lower case. There are 94 elements found naturally on earth, and  17 that have been created.</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normAutofit fontScale="90000"/>
          </a:bodyPr>
          <a:lstStyle/>
          <a:p>
            <a:r>
              <a:rPr lang="en-US" dirty="0" smtClean="0">
                <a:latin typeface="A bite" pitchFamily="2" charset="0"/>
              </a:rPr>
              <a:t>What Gases Extinguish  life</a:t>
            </a:r>
            <a:endParaRPr lang="en-US" dirty="0">
              <a:latin typeface="A bite" pitchFamily="2" charset="0"/>
            </a:endParaRPr>
          </a:p>
        </p:txBody>
      </p:sp>
      <p:sp>
        <p:nvSpPr>
          <p:cNvPr id="3" name="Content Placeholder 2"/>
          <p:cNvSpPr>
            <a:spLocks noGrp="1"/>
          </p:cNvSpPr>
          <p:nvPr>
            <p:ph idx="1"/>
          </p:nvPr>
        </p:nvSpPr>
        <p:spPr>
          <a:xfrm>
            <a:off x="228600" y="3276600"/>
            <a:ext cx="5638800" cy="2590799"/>
          </a:xfrm>
        </p:spPr>
        <p:txBody>
          <a:bodyPr>
            <a:normAutofit fontScale="77500" lnSpcReduction="20000"/>
          </a:bodyPr>
          <a:lstStyle/>
          <a:p>
            <a:pPr lvl="1">
              <a:buNone/>
            </a:pPr>
            <a:r>
              <a:rPr lang="en-US" dirty="0" smtClean="0"/>
              <a:t>The </a:t>
            </a:r>
            <a:r>
              <a:rPr lang="en-US" dirty="0"/>
              <a:t>gases can kill by</a:t>
            </a:r>
            <a:r>
              <a:rPr lang="en-US" dirty="0" smtClean="0"/>
              <a:t>:</a:t>
            </a:r>
            <a:endParaRPr lang="en-US" sz="2400" dirty="0" smtClean="0"/>
          </a:p>
          <a:p>
            <a:pPr lvl="1"/>
            <a:r>
              <a:rPr lang="en-US" dirty="0" smtClean="0"/>
              <a:t> </a:t>
            </a:r>
            <a:r>
              <a:rPr lang="en-US" b="1" dirty="0"/>
              <a:t>Suffocation-</a:t>
            </a:r>
            <a:r>
              <a:rPr lang="en-US" dirty="0"/>
              <a:t> The gas displaces oxygen and the body now starved of oxygen dies. </a:t>
            </a:r>
            <a:r>
              <a:rPr lang="en-US" dirty="0" smtClean="0"/>
              <a:t> </a:t>
            </a:r>
            <a:endParaRPr lang="en-US" sz="1600" dirty="0" smtClean="0"/>
          </a:p>
          <a:p>
            <a:pPr lvl="1"/>
            <a:r>
              <a:rPr lang="en-US" b="1" dirty="0" smtClean="0"/>
              <a:t>Poison</a:t>
            </a:r>
            <a:r>
              <a:rPr lang="en-US" dirty="0" smtClean="0"/>
              <a:t>- </a:t>
            </a:r>
            <a:r>
              <a:rPr lang="en-US" dirty="0"/>
              <a:t>There are gases such as Cyanide gas </a:t>
            </a:r>
            <a:r>
              <a:rPr lang="en-US" dirty="0" smtClean="0"/>
              <a:t> which </a:t>
            </a:r>
            <a:r>
              <a:rPr lang="en-US" dirty="0"/>
              <a:t>are highly poisonous. </a:t>
            </a:r>
            <a:r>
              <a:rPr lang="en-US" dirty="0" smtClean="0"/>
              <a:t> </a:t>
            </a:r>
            <a:endParaRPr lang="en-US" sz="2000" dirty="0" smtClean="0"/>
          </a:p>
          <a:p>
            <a:pPr lvl="1"/>
            <a:r>
              <a:rPr lang="en-US" b="1" dirty="0" smtClean="0"/>
              <a:t>Explosion</a:t>
            </a:r>
            <a:r>
              <a:rPr lang="en-US" dirty="0" smtClean="0"/>
              <a:t>- </a:t>
            </a:r>
            <a:r>
              <a:rPr lang="en-US" dirty="0"/>
              <a:t>Many gases are quite flammable and can explode quite destructively. </a:t>
            </a:r>
            <a:r>
              <a:rPr lang="en-US" dirty="0" smtClean="0"/>
              <a:t> </a:t>
            </a:r>
            <a:endParaRPr lang="en-US" sz="2000" dirty="0"/>
          </a:p>
          <a:p>
            <a:endParaRPr lang="en-US" dirty="0"/>
          </a:p>
        </p:txBody>
      </p:sp>
      <p:sp>
        <p:nvSpPr>
          <p:cNvPr id="5" name="Rectangle 4"/>
          <p:cNvSpPr/>
          <p:nvPr/>
        </p:nvSpPr>
        <p:spPr>
          <a:xfrm>
            <a:off x="228600" y="1676400"/>
            <a:ext cx="8763000" cy="1661993"/>
          </a:xfrm>
          <a:prstGeom prst="rect">
            <a:avLst/>
          </a:prstGeom>
        </p:spPr>
        <p:txBody>
          <a:bodyPr wrap="square">
            <a:spAutoFit/>
          </a:bodyPr>
          <a:lstStyle/>
          <a:p>
            <a:r>
              <a:rPr lang="en-US" sz="2800" dirty="0" smtClean="0"/>
              <a:t>In the extreme, almost any gas can kill a person. Even pure oxygen can kill because the body cannot deal effectively with pure oxygen. </a:t>
            </a:r>
          </a:p>
          <a:p>
            <a:endParaRPr lang="en-US" dirty="0"/>
          </a:p>
        </p:txBody>
      </p:sp>
      <p:sp>
        <p:nvSpPr>
          <p:cNvPr id="6" name="Rectangle 5"/>
          <p:cNvSpPr/>
          <p:nvPr/>
        </p:nvSpPr>
        <p:spPr>
          <a:xfrm>
            <a:off x="0" y="5934670"/>
            <a:ext cx="5638800" cy="923330"/>
          </a:xfrm>
          <a:prstGeom prst="rect">
            <a:avLst/>
          </a:prstGeom>
        </p:spPr>
        <p:txBody>
          <a:bodyPr wrap="square">
            <a:spAutoFit/>
          </a:bodyPr>
          <a:lstStyle/>
          <a:p>
            <a:pPr algn="ctr"/>
            <a:r>
              <a:rPr lang="en-US" b="1" dirty="0" smtClean="0"/>
              <a:t>Fire requires oxygen, so a  method used in fire extinguishers is to use a gas or liquid that will keep the oxygen from getting to the fuel. </a:t>
            </a:r>
            <a:endParaRPr lang="en-US" b="1"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3"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Carbon Monoxide</a:t>
            </a:r>
            <a:endParaRPr lang="en-US" dirty="0">
              <a:latin typeface="A bite" pitchFamily="2" charset="0"/>
            </a:endParaRPr>
          </a:p>
        </p:txBody>
      </p:sp>
      <p:sp>
        <p:nvSpPr>
          <p:cNvPr id="3" name="Content Placeholder 2"/>
          <p:cNvSpPr>
            <a:spLocks noGrp="1"/>
          </p:cNvSpPr>
          <p:nvPr>
            <p:ph idx="1"/>
          </p:nvPr>
        </p:nvSpPr>
        <p:spPr>
          <a:xfrm>
            <a:off x="457200" y="1295400"/>
            <a:ext cx="8229600" cy="1905000"/>
          </a:xfrm>
        </p:spPr>
        <p:txBody>
          <a:bodyPr>
            <a:normAutofit fontScale="85000" lnSpcReduction="20000"/>
          </a:bodyPr>
          <a:lstStyle/>
          <a:p>
            <a:pPr marL="342900" lvl="1" indent="-342900">
              <a:buNone/>
            </a:pPr>
            <a:r>
              <a:rPr lang="en-US" dirty="0" smtClean="0"/>
              <a:t> </a:t>
            </a:r>
            <a:endParaRPr lang="en-US" sz="2400" dirty="0"/>
          </a:p>
          <a:p>
            <a:pPr>
              <a:buNone/>
            </a:pPr>
            <a:r>
              <a:rPr lang="en-US" b="1" dirty="0" smtClean="0"/>
              <a:t>Carbon monoxide</a:t>
            </a:r>
            <a:r>
              <a:rPr lang="en-US" dirty="0" smtClean="0"/>
              <a:t> (CO), also called </a:t>
            </a:r>
            <a:r>
              <a:rPr lang="en-US" b="1" dirty="0" err="1" smtClean="0"/>
              <a:t>carbonous</a:t>
            </a:r>
            <a:r>
              <a:rPr lang="en-US" b="1" dirty="0" smtClean="0"/>
              <a:t> oxide</a:t>
            </a:r>
            <a:r>
              <a:rPr lang="en-US" dirty="0" smtClean="0"/>
              <a:t>, is a colorless, odorless and tasteless gas which is slightly lighter than air. It is highly toxic to humans and animals in higher quantities</a:t>
            </a:r>
            <a:endParaRPr lang="en-US" dirty="0"/>
          </a:p>
        </p:txBody>
      </p:sp>
      <p:sp>
        <p:nvSpPr>
          <p:cNvPr id="6" name="Rectangle 5"/>
          <p:cNvSpPr/>
          <p:nvPr/>
        </p:nvSpPr>
        <p:spPr>
          <a:xfrm>
            <a:off x="457200" y="3581400"/>
            <a:ext cx="4572000" cy="2923877"/>
          </a:xfrm>
          <a:prstGeom prst="rect">
            <a:avLst/>
          </a:prstGeom>
        </p:spPr>
        <p:txBody>
          <a:bodyPr>
            <a:spAutoFit/>
          </a:bodyPr>
          <a:lstStyle/>
          <a:p>
            <a:r>
              <a:rPr lang="en-US" sz="4400" dirty="0" smtClean="0"/>
              <a:t>It comes from:</a:t>
            </a:r>
          </a:p>
          <a:p>
            <a:pPr>
              <a:buFont typeface="Arial" pitchFamily="34" charset="0"/>
              <a:buChar char="•"/>
            </a:pPr>
            <a:r>
              <a:rPr lang="en-US" sz="2800" b="1" dirty="0" smtClean="0"/>
              <a:t>Automobile Exhaust</a:t>
            </a:r>
          </a:p>
          <a:p>
            <a:pPr>
              <a:buFont typeface="Arial" pitchFamily="34" charset="0"/>
              <a:buChar char="•"/>
            </a:pPr>
            <a:r>
              <a:rPr lang="en-US" sz="2800" b="1" dirty="0"/>
              <a:t>natural gas or propane stoves, heaters, hot water heaters, or clothes </a:t>
            </a:r>
            <a:r>
              <a:rPr lang="en-US" sz="2800" b="1" dirty="0" smtClean="0"/>
              <a:t>dryers </a:t>
            </a:r>
          </a:p>
          <a:p>
            <a:pPr>
              <a:buFont typeface="Arial" pitchFamily="34" charset="0"/>
              <a:buChar char="•"/>
            </a:pPr>
            <a:r>
              <a:rPr lang="en-US" sz="2800" b="1" dirty="0" smtClean="0"/>
              <a:t>Exhaling</a:t>
            </a:r>
            <a:endParaRPr lang="en-US" sz="2800" b="1"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3"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a:xfrm>
            <a:off x="609600" y="914400"/>
            <a:ext cx="8229600" cy="1143000"/>
          </a:xfrm>
        </p:spPr>
        <p:txBody>
          <a:bodyPr>
            <a:noAutofit/>
          </a:bodyPr>
          <a:lstStyle/>
          <a:p>
            <a:r>
              <a:rPr lang="en-US" sz="6600" dirty="0" smtClean="0">
                <a:latin typeface="ACID LABEL___" pitchFamily="50" charset="0"/>
                <a:hlinkClick r:id="rId4" action="ppaction://hlinkfile"/>
              </a:rPr>
              <a:t>Properties of Matter Video</a:t>
            </a:r>
            <a:endParaRPr lang="en-US" sz="6600" dirty="0">
              <a:latin typeface="ACID LABEL___" pitchFamily="50" charset="0"/>
            </a:endParaRPr>
          </a:p>
        </p:txBody>
      </p:sp>
      <p:sp>
        <p:nvSpPr>
          <p:cNvPr id="7" name="Content Placeholder 6"/>
          <p:cNvSpPr>
            <a:spLocks noGrp="1"/>
          </p:cNvSpPr>
          <p:nvPr>
            <p:ph idx="1"/>
          </p:nvPr>
        </p:nvSpPr>
        <p:spPr/>
        <p:txBody>
          <a:bodyPr/>
          <a:lstStyle/>
          <a:p>
            <a:endParaRPr lang="en-US" dirty="0"/>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8562"/>
            <a:ext cx="9144000" cy="6849438"/>
          </a:xfrm>
          <a:prstGeom prst="rect">
            <a:avLst/>
          </a:prstGeom>
          <a:noFill/>
        </p:spPr>
      </p:pic>
      <p:pic>
        <p:nvPicPr>
          <p:cNvPr id="26626" name="Picture 9" descr="Kaarsvlam-kl.jpg">
            <a:hlinkClick r:id="rId3"/>
          </p:cNvPr>
          <p:cNvPicPr>
            <a:picLocks noChangeAspect="1" noChangeArrowheads="1"/>
          </p:cNvPicPr>
          <p:nvPr/>
        </p:nvPicPr>
        <p:blipFill>
          <a:blip r:embed="rId4" cstate="print"/>
          <a:srcRect/>
          <a:stretch>
            <a:fillRect/>
          </a:stretch>
        </p:blipFill>
        <p:spPr bwMode="auto">
          <a:xfrm>
            <a:off x="4835873" y="381000"/>
            <a:ext cx="4308127" cy="6096000"/>
          </a:xfrm>
          <a:prstGeom prst="rect">
            <a:avLst/>
          </a:prstGeom>
          <a:noFill/>
        </p:spPr>
      </p:pic>
      <p:pic>
        <p:nvPicPr>
          <p:cNvPr id="26625" name="Picture 10" descr="http://bits.wikimedia.org/skins-1.5/common/images/magnify-clip.png">
            <a:hlinkClick r:id="rId3" tooltip="Enlarge"/>
          </p:cNvPr>
          <p:cNvPicPr>
            <a:picLocks noChangeAspect="1" noChangeArrowheads="1"/>
          </p:cNvPicPr>
          <p:nvPr/>
        </p:nvPicPr>
        <p:blipFill>
          <a:blip r:embed="rId5" cstate="print"/>
          <a:srcRect/>
          <a:stretch>
            <a:fillRect/>
          </a:stretch>
        </p:blipFill>
        <p:spPr bwMode="auto">
          <a:xfrm>
            <a:off x="0" y="3152775"/>
            <a:ext cx="142875" cy="104775"/>
          </a:xfrm>
          <a:prstGeom prst="rect">
            <a:avLst/>
          </a:prstGeom>
          <a:noFill/>
        </p:spPr>
      </p:pic>
      <p:sp>
        <p:nvSpPr>
          <p:cNvPr id="26628" name="Rectangle 4"/>
          <p:cNvSpPr>
            <a:spLocks noChangeArrowheads="1"/>
          </p:cNvSpPr>
          <p:nvPr/>
        </p:nvSpPr>
        <p:spPr bwMode="auto">
          <a:xfrm>
            <a:off x="0" y="3152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6629" name="Rectangle 5"/>
          <p:cNvSpPr>
            <a:spLocks noChangeArrowheads="1"/>
          </p:cNvSpPr>
          <p:nvPr/>
        </p:nvSpPr>
        <p:spPr bwMode="auto">
          <a:xfrm>
            <a:off x="0" y="2903607"/>
            <a:ext cx="184731"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b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2" name="Rectangle 11"/>
          <p:cNvSpPr/>
          <p:nvPr/>
        </p:nvSpPr>
        <p:spPr>
          <a:xfrm>
            <a:off x="304800" y="533400"/>
            <a:ext cx="4343400" cy="6032421"/>
          </a:xfrm>
          <a:prstGeom prst="rect">
            <a:avLst/>
          </a:prstGeom>
        </p:spPr>
        <p:txBody>
          <a:bodyPr wrap="square">
            <a:spAutoFit/>
          </a:bodyPr>
          <a:lstStyle/>
          <a:p>
            <a:pPr lvl="0" fontAlgn="base">
              <a:spcBef>
                <a:spcPct val="0"/>
              </a:spcBef>
              <a:spcAft>
                <a:spcPct val="0"/>
              </a:spcAf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 Blue zone  </a:t>
            </a:r>
            <a:endParaRPr kumimoji="0" lang="en-US" b="1"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blue area is the base of the flame. Part of </a:t>
            </a:r>
            <a:r>
              <a:rPr kumimoji="0" lang="en-US"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combustion</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takes place here.          Temperature 1200-1400ºC. </a:t>
            </a:r>
            <a:endParaRPr kumimoji="0" lang="en-US" sz="16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a:t>
            </a: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Dark zone  </a:t>
            </a:r>
            <a:endParaRPr kumimoji="0" lang="en-US" sz="1600" b="1"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dark area in the middle of the flame just above the tip. </a:t>
            </a:r>
            <a:r>
              <a:rPr lang="en-US" dirty="0">
                <a:latin typeface="Calibri" pitchFamily="34" charset="0"/>
                <a:ea typeface="Times New Roman" pitchFamily="18" charset="0"/>
                <a:cs typeface="Times New Roman" pitchFamily="18" charset="0"/>
              </a:rPr>
              <a:t>H</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ydrogen is being separated from the fuel and burned to form water vapor. Temperature 800-1000ºC. </a:t>
            </a:r>
            <a:endParaRPr kumimoji="0" lang="en-US" sz="16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3) Luminous zone  </a:t>
            </a:r>
            <a:endParaRPr kumimoji="0" lang="en-US" b="1"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The yellow luminous area is above the dark area. This brighter, yellower part of the flame is the remaining carbon being oxidized to form carbon dioxide. The incandescent soot particles causes the orange and yellow glow. Temperature</a:t>
            </a:r>
            <a:r>
              <a:rPr kumimoji="0" lang="en-US" b="0"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1200ºC. </a:t>
            </a:r>
            <a:endParaRPr kumimoji="0" lang="en-US" sz="16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4) Flame Mantle  </a:t>
            </a:r>
            <a:endParaRPr kumimoji="0" lang="en-US" b="1"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lang="en-US" dirty="0">
                <a:latin typeface="Calibri" pitchFamily="34" charset="0"/>
                <a:ea typeface="Times New Roman" pitchFamily="18" charset="0"/>
                <a:cs typeface="Times New Roman" pitchFamily="18" charset="0"/>
              </a:rPr>
              <a:t>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his is on the outer rim of the flame, and is colorless, or a very faint blue, and is the hottest part of the candle flame. Temperature1400ºC. </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3"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a:xfrm>
            <a:off x="609600" y="914400"/>
            <a:ext cx="8229600" cy="1143000"/>
          </a:xfrm>
        </p:spPr>
        <p:txBody>
          <a:bodyPr>
            <a:noAutofit/>
          </a:bodyPr>
          <a:lstStyle/>
          <a:p>
            <a:r>
              <a:rPr lang="en-US" sz="6600" dirty="0" smtClean="0">
                <a:latin typeface="ACID LABEL___" pitchFamily="50" charset="0"/>
                <a:hlinkClick r:id="rId4" action="ppaction://hlinkfile"/>
              </a:rPr>
              <a:t>Chemistry and Forensics Video</a:t>
            </a:r>
            <a:endParaRPr lang="en-US" sz="6600" dirty="0">
              <a:latin typeface="ACID LABEL___" pitchFamily="50" charset="0"/>
            </a:endParaRPr>
          </a:p>
        </p:txBody>
      </p:sp>
      <p:sp>
        <p:nvSpPr>
          <p:cNvPr id="7" name="Content Placeholder 6"/>
          <p:cNvSpPr>
            <a:spLocks noGrp="1"/>
          </p:cNvSpPr>
          <p:nvPr>
            <p:ph idx="1"/>
          </p:nvPr>
        </p:nvSpPr>
        <p:spPr/>
        <p:txBody>
          <a:bodyPr/>
          <a:lstStyle/>
          <a:p>
            <a:endParaRPr lang="en-US" dirty="0"/>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ctrTitle"/>
          </p:nvPr>
        </p:nvSpPr>
        <p:spPr>
          <a:xfrm>
            <a:off x="0" y="1219200"/>
            <a:ext cx="9144000" cy="1470025"/>
          </a:xfrm>
        </p:spPr>
        <p:txBody>
          <a:bodyPr>
            <a:noAutofit/>
          </a:bodyPr>
          <a:lstStyle/>
          <a:p>
            <a:r>
              <a:rPr lang="en-US" sz="6600" dirty="0" smtClean="0">
                <a:latin typeface="A bite" pitchFamily="2" charset="0"/>
              </a:rPr>
              <a:t>Experiments and</a:t>
            </a:r>
            <a:br>
              <a:rPr lang="en-US" sz="6600" dirty="0" smtClean="0">
                <a:latin typeface="A bite" pitchFamily="2" charset="0"/>
              </a:rPr>
            </a:br>
            <a:r>
              <a:rPr lang="en-US" sz="6600" dirty="0" smtClean="0">
                <a:latin typeface="A bite" pitchFamily="2" charset="0"/>
              </a:rPr>
              <a:t> activities</a:t>
            </a:r>
            <a:endParaRPr lang="en-US" sz="6600" dirty="0">
              <a:latin typeface="A bite" pitchFamily="2" charset="0"/>
            </a:endParaRPr>
          </a:p>
        </p:txBody>
      </p:sp>
      <p:sp>
        <p:nvSpPr>
          <p:cNvPr id="3" name="Subtitle 2"/>
          <p:cNvSpPr>
            <a:spLocks noGrp="1"/>
          </p:cNvSpPr>
          <p:nvPr>
            <p:ph type="subTitle" idx="1"/>
          </p:nvPr>
        </p:nvSpPr>
        <p:spPr>
          <a:xfrm>
            <a:off x="228600" y="4267200"/>
            <a:ext cx="5105400" cy="1752600"/>
          </a:xfrm>
        </p:spPr>
        <p:txBody>
          <a:bodyPr>
            <a:normAutofit fontScale="92500"/>
          </a:bodyPr>
          <a:lstStyle/>
          <a:p>
            <a:r>
              <a:rPr lang="en-US" dirty="0" smtClean="0">
                <a:solidFill>
                  <a:schemeClr val="tx1"/>
                </a:solidFill>
                <a:latin typeface="ACID LABEL___" pitchFamily="50" charset="0"/>
              </a:rPr>
              <a:t>Do the following to investigate chemistry in our world</a:t>
            </a:r>
            <a:endParaRPr lang="en-US" dirty="0">
              <a:solidFill>
                <a:schemeClr val="tx1"/>
              </a:solidFill>
              <a:latin typeface="ACID LABEL___" pitchFamily="50" charset="0"/>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normAutofit/>
          </a:bodyPr>
          <a:lstStyle/>
          <a:p>
            <a:r>
              <a:rPr lang="en-US" dirty="0" smtClean="0">
                <a:latin typeface="A bite" pitchFamily="2" charset="0"/>
              </a:rPr>
              <a:t>What is Chemistry</a:t>
            </a:r>
            <a:endParaRPr lang="en-US" dirty="0">
              <a:latin typeface="A bite" pitchFamily="2" charset="0"/>
            </a:endParaRPr>
          </a:p>
        </p:txBody>
      </p:sp>
      <p:sp>
        <p:nvSpPr>
          <p:cNvPr id="3" name="Content Placeholder 2"/>
          <p:cNvSpPr>
            <a:spLocks noGrp="1"/>
          </p:cNvSpPr>
          <p:nvPr>
            <p:ph idx="1"/>
          </p:nvPr>
        </p:nvSpPr>
        <p:spPr/>
        <p:txBody>
          <a:bodyPr/>
          <a:lstStyle/>
          <a:p>
            <a:r>
              <a:rPr lang="en-US" dirty="0" smtClean="0"/>
              <a:t>What do you think? Make a cluster to show what you know already about Chemistry.</a:t>
            </a:r>
          </a:p>
          <a:p>
            <a:endParaRPr lang="en-US" dirty="0"/>
          </a:p>
          <a:p>
            <a:pPr>
              <a:buNone/>
            </a:pPr>
            <a:endParaRPr lang="en-US" dirty="0"/>
          </a:p>
          <a:p>
            <a:r>
              <a:rPr lang="en-US" dirty="0" smtClean="0"/>
              <a:t>Chemistry is the science of </a:t>
            </a:r>
          </a:p>
          <a:p>
            <a:pPr>
              <a:buNone/>
            </a:pPr>
            <a:r>
              <a:rPr lang="en-US" dirty="0"/>
              <a:t> </a:t>
            </a:r>
            <a:r>
              <a:rPr lang="en-US" dirty="0" smtClean="0"/>
              <a:t>    matter and the changes </a:t>
            </a:r>
          </a:p>
          <a:p>
            <a:pPr>
              <a:buNone/>
            </a:pPr>
            <a:r>
              <a:rPr lang="en-US" dirty="0"/>
              <a:t> </a:t>
            </a:r>
            <a:r>
              <a:rPr lang="en-US" dirty="0" smtClean="0"/>
              <a:t>    it undergoes. </a:t>
            </a:r>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Discovery Cards</a:t>
            </a:r>
            <a:endParaRPr lang="en-US" dirty="0">
              <a:latin typeface="A bite" pitchFamily="2" charset="0"/>
            </a:endParaRPr>
          </a:p>
        </p:txBody>
      </p:sp>
      <p:sp>
        <p:nvSpPr>
          <p:cNvPr id="3" name="Content Placeholder 2"/>
          <p:cNvSpPr>
            <a:spLocks noGrp="1"/>
          </p:cNvSpPr>
          <p:nvPr>
            <p:ph idx="1"/>
          </p:nvPr>
        </p:nvSpPr>
        <p:spPr/>
        <p:txBody>
          <a:bodyPr/>
          <a:lstStyle/>
          <a:p>
            <a:pPr lvl="0" algn="just">
              <a:buNone/>
            </a:pPr>
            <a:r>
              <a:rPr lang="en-US" dirty="0" smtClean="0"/>
              <a:t>    On </a:t>
            </a:r>
            <a:r>
              <a:rPr lang="en-US" dirty="0"/>
              <a:t>3x5 cards, put the term and definition on </a:t>
            </a:r>
            <a:r>
              <a:rPr lang="en-US" dirty="0" smtClean="0"/>
              <a:t>the front </a:t>
            </a:r>
            <a:r>
              <a:rPr lang="en-US" dirty="0"/>
              <a:t>and put a picture and/or example on the back. </a:t>
            </a:r>
            <a:endParaRPr lang="en-US" dirty="0" smtClean="0"/>
          </a:p>
          <a:p>
            <a:pPr>
              <a:buNone/>
            </a:pPr>
            <a:endParaRPr lang="en-US" dirty="0"/>
          </a:p>
        </p:txBody>
      </p:sp>
      <p:sp>
        <p:nvSpPr>
          <p:cNvPr id="5" name="Rectangle 4"/>
          <p:cNvSpPr/>
          <p:nvPr/>
        </p:nvSpPr>
        <p:spPr>
          <a:xfrm>
            <a:off x="533400" y="4419600"/>
            <a:ext cx="4572000" cy="1200329"/>
          </a:xfrm>
          <a:prstGeom prst="rect">
            <a:avLst/>
          </a:prstGeom>
        </p:spPr>
        <p:txBody>
          <a:bodyPr>
            <a:spAutoFit/>
          </a:bodyPr>
          <a:lstStyle/>
          <a:p>
            <a:pPr lvl="0" algn="just"/>
            <a:r>
              <a:rPr lang="en-US" dirty="0" smtClean="0"/>
              <a:t>You will be given several definitions and several pictures. Try to match each definition and each picture with the correct term on your card. </a:t>
            </a:r>
            <a:endParaRPr lang="en-US"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normAutofit fontScale="90000"/>
          </a:bodyPr>
          <a:lstStyle/>
          <a:p>
            <a:r>
              <a:rPr lang="en-US" dirty="0" smtClean="0">
                <a:latin typeface="A bite" pitchFamily="2" charset="0"/>
              </a:rPr>
              <a:t>Prepare your Cards</a:t>
            </a:r>
            <a:endParaRPr lang="en-US" dirty="0">
              <a:latin typeface="A bite" pitchFamily="2" charset="0"/>
            </a:endParaRPr>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pPr>
              <a:buNone/>
            </a:pPr>
            <a:r>
              <a:rPr lang="en-US" dirty="0" smtClean="0"/>
              <a:t>Put each of these terms on a 3x5 card</a:t>
            </a:r>
          </a:p>
          <a:p>
            <a:pPr lvl="1"/>
            <a:r>
              <a:rPr lang="en-US" b="1" dirty="0"/>
              <a:t>Elements  </a:t>
            </a:r>
            <a:endParaRPr lang="en-US" sz="2400" dirty="0"/>
          </a:p>
          <a:p>
            <a:pPr lvl="1"/>
            <a:r>
              <a:rPr lang="en-US" b="1" dirty="0"/>
              <a:t>Compounds  </a:t>
            </a:r>
            <a:endParaRPr lang="en-US" sz="2400" dirty="0"/>
          </a:p>
          <a:p>
            <a:pPr lvl="1"/>
            <a:r>
              <a:rPr lang="en-US" b="1" dirty="0"/>
              <a:t>Chemical symbols  </a:t>
            </a:r>
            <a:endParaRPr lang="en-US" sz="2400" dirty="0"/>
          </a:p>
          <a:p>
            <a:pPr lvl="1"/>
            <a:r>
              <a:rPr lang="en-US" b="1" dirty="0"/>
              <a:t>Solutions  </a:t>
            </a:r>
            <a:endParaRPr lang="en-US" sz="2400" dirty="0"/>
          </a:p>
          <a:p>
            <a:pPr lvl="1"/>
            <a:r>
              <a:rPr lang="en-US" b="1" dirty="0"/>
              <a:t> Atoms  </a:t>
            </a:r>
            <a:endParaRPr lang="en-US" sz="2400" dirty="0"/>
          </a:p>
          <a:p>
            <a:pPr lvl="1"/>
            <a:r>
              <a:rPr lang="en-US" dirty="0"/>
              <a:t> </a:t>
            </a:r>
            <a:r>
              <a:rPr lang="en-US" b="1" dirty="0"/>
              <a:t>Molecules  </a:t>
            </a:r>
            <a:endParaRPr lang="en-US" sz="2400" dirty="0"/>
          </a:p>
          <a:p>
            <a:pPr lvl="1"/>
            <a:r>
              <a:rPr lang="en-US" b="1" dirty="0"/>
              <a:t> Periodic Table </a:t>
            </a:r>
            <a:endParaRPr lang="en-US" sz="2400" dirty="0"/>
          </a:p>
          <a:p>
            <a:pPr lvl="1"/>
            <a:r>
              <a:rPr lang="en-US" b="1" dirty="0"/>
              <a:t>Combustion  </a:t>
            </a:r>
            <a:endParaRPr lang="en-US" sz="2400" dirty="0"/>
          </a:p>
          <a:p>
            <a:pPr lvl="1"/>
            <a:r>
              <a:rPr lang="en-US" b="1" dirty="0" smtClean="0"/>
              <a:t>Acid</a:t>
            </a:r>
            <a:r>
              <a:rPr lang="en-US" dirty="0" smtClean="0"/>
              <a:t> </a:t>
            </a:r>
            <a:endParaRPr lang="en-US" sz="2400" dirty="0"/>
          </a:p>
          <a:p>
            <a:pPr lvl="1"/>
            <a:r>
              <a:rPr lang="en-US" b="1" dirty="0"/>
              <a:t>Salt</a:t>
            </a:r>
            <a:r>
              <a:rPr lang="en-US" dirty="0"/>
              <a:t>  </a:t>
            </a:r>
            <a:endParaRPr lang="en-US" sz="2400" dirty="0"/>
          </a:p>
          <a:p>
            <a:pPr lvl="1"/>
            <a:r>
              <a:rPr lang="en-US" b="1" dirty="0"/>
              <a:t>Proton  </a:t>
            </a:r>
            <a:endParaRPr lang="en-US" sz="2400" dirty="0"/>
          </a:p>
          <a:p>
            <a:pPr lvl="1"/>
            <a:r>
              <a:rPr lang="en-US" b="1" dirty="0"/>
              <a:t>Neutron  </a:t>
            </a:r>
            <a:endParaRPr lang="en-US" sz="2400" dirty="0"/>
          </a:p>
          <a:p>
            <a:pPr lvl="1"/>
            <a:r>
              <a:rPr lang="en-US" b="1" dirty="0"/>
              <a:t>Electron  </a:t>
            </a:r>
            <a:endParaRPr lang="en-US" sz="2400" dirty="0"/>
          </a:p>
          <a:p>
            <a:pPr lvl="1"/>
            <a:r>
              <a:rPr lang="en-US" b="1" dirty="0"/>
              <a:t>Distillation  </a:t>
            </a:r>
            <a:endParaRPr lang="en-US" sz="2400" dirty="0"/>
          </a:p>
          <a:p>
            <a:pPr lvl="1"/>
            <a:r>
              <a:rPr lang="en-US" b="1" dirty="0"/>
              <a:t>Fractional Distillation  </a:t>
            </a:r>
            <a:endParaRPr lang="en-US" sz="2400" dirty="0"/>
          </a:p>
          <a:p>
            <a:pPr lvl="1"/>
            <a:r>
              <a:rPr lang="en-US" b="1" dirty="0"/>
              <a:t>Filtration  </a:t>
            </a:r>
            <a:endParaRPr lang="en-US" sz="2400" dirty="0"/>
          </a:p>
          <a:p>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8562"/>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lstStyle/>
          <a:p>
            <a:pPr>
              <a:buNone/>
            </a:pPr>
            <a:r>
              <a:rPr lang="en-US" dirty="0" smtClean="0"/>
              <a:t>     A technique </a:t>
            </a:r>
            <a:r>
              <a:rPr lang="en-US" dirty="0"/>
              <a:t>of separating chemical substances (usually liquids) based on the temperature at which they evaporate.</a:t>
            </a:r>
          </a:p>
        </p:txBody>
      </p:sp>
      <p:sp>
        <p:nvSpPr>
          <p:cNvPr id="5" name="Rectangle 4"/>
          <p:cNvSpPr/>
          <p:nvPr/>
        </p:nvSpPr>
        <p:spPr>
          <a:xfrm>
            <a:off x="5867400" y="1295400"/>
            <a:ext cx="2971800" cy="369332"/>
          </a:xfrm>
          <a:prstGeom prst="rect">
            <a:avLst/>
          </a:prstGeom>
        </p:spPr>
        <p:txBody>
          <a:bodyPr wrap="square">
            <a:spAutoFit/>
          </a:bodyPr>
          <a:lstStyle/>
          <a:p>
            <a:r>
              <a:rPr lang="en-US" dirty="0" smtClean="0"/>
              <a:t>Answer: Distillation </a:t>
            </a:r>
            <a:endParaRPr lang="en-US" dirty="0"/>
          </a:p>
        </p:txBody>
      </p:sp>
      <p:pic>
        <p:nvPicPr>
          <p:cNvPr id="6" name="Picture 5" descr="distillation.png"/>
          <p:cNvPicPr>
            <a:picLocks noChangeAspect="1"/>
          </p:cNvPicPr>
          <p:nvPr/>
        </p:nvPicPr>
        <p:blipFill>
          <a:blip r:embed="rId3" cstate="print"/>
          <a:stretch>
            <a:fillRect/>
          </a:stretch>
        </p:blipFill>
        <p:spPr>
          <a:xfrm>
            <a:off x="457200" y="3276600"/>
            <a:ext cx="4953000" cy="318135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lstStyle/>
          <a:p>
            <a:pPr>
              <a:buNone/>
            </a:pPr>
            <a:r>
              <a:rPr lang="en-US" dirty="0" smtClean="0"/>
              <a:t>    A </a:t>
            </a:r>
            <a:r>
              <a:rPr lang="en-US" dirty="0"/>
              <a:t>class of substances that cannot be separated into simpler substances by chemical means.</a:t>
            </a:r>
          </a:p>
        </p:txBody>
      </p:sp>
      <p:sp>
        <p:nvSpPr>
          <p:cNvPr id="5" name="Rectangle 4"/>
          <p:cNvSpPr/>
          <p:nvPr/>
        </p:nvSpPr>
        <p:spPr>
          <a:xfrm>
            <a:off x="2819400" y="3124200"/>
            <a:ext cx="2971800" cy="369332"/>
          </a:xfrm>
          <a:prstGeom prst="rect">
            <a:avLst/>
          </a:prstGeom>
        </p:spPr>
        <p:txBody>
          <a:bodyPr wrap="square">
            <a:spAutoFit/>
          </a:bodyPr>
          <a:lstStyle/>
          <a:p>
            <a:r>
              <a:rPr lang="en-US" dirty="0" smtClean="0"/>
              <a:t>Answer: Element</a:t>
            </a:r>
            <a:endParaRPr lang="en-US" dirty="0"/>
          </a:p>
        </p:txBody>
      </p:sp>
      <p:pic>
        <p:nvPicPr>
          <p:cNvPr id="7" name="Picture 6" descr="Element.gif"/>
          <p:cNvPicPr>
            <a:picLocks noChangeAspect="1"/>
          </p:cNvPicPr>
          <p:nvPr/>
        </p:nvPicPr>
        <p:blipFill>
          <a:blip r:embed="rId3" cstate="print"/>
          <a:stretch>
            <a:fillRect/>
          </a:stretch>
        </p:blipFill>
        <p:spPr>
          <a:xfrm>
            <a:off x="1219200" y="3962400"/>
            <a:ext cx="2362200" cy="224710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0" y="1143000"/>
            <a:ext cx="9144000" cy="2514599"/>
          </a:xfrm>
        </p:spPr>
        <p:txBody>
          <a:bodyPr>
            <a:normAutofit/>
          </a:bodyPr>
          <a:lstStyle/>
          <a:p>
            <a:pPr marL="342900" lvl="1" indent="-342900">
              <a:buNone/>
            </a:pPr>
            <a:r>
              <a:rPr lang="en-US" sz="2400" dirty="0" smtClean="0"/>
              <a:t>     A </a:t>
            </a:r>
            <a:r>
              <a:rPr lang="en-US" sz="2400" dirty="0"/>
              <a:t>technique in which several distillations occur in the same column, mediated by some sort of porous medium. It allows the separation of substances with closer boiling points than simple distillation, and also makes the distillation of the same solutions more efficient.</a:t>
            </a:r>
            <a:endParaRPr lang="en-US" sz="2000" dirty="0"/>
          </a:p>
          <a:p>
            <a:pPr>
              <a:buNone/>
            </a:pPr>
            <a:endParaRPr lang="en-US" dirty="0"/>
          </a:p>
        </p:txBody>
      </p:sp>
      <p:sp>
        <p:nvSpPr>
          <p:cNvPr id="5" name="Rectangle 4"/>
          <p:cNvSpPr/>
          <p:nvPr/>
        </p:nvSpPr>
        <p:spPr>
          <a:xfrm>
            <a:off x="4724400" y="2895600"/>
            <a:ext cx="2971800" cy="369332"/>
          </a:xfrm>
          <a:prstGeom prst="rect">
            <a:avLst/>
          </a:prstGeom>
        </p:spPr>
        <p:txBody>
          <a:bodyPr wrap="square">
            <a:spAutoFit/>
          </a:bodyPr>
          <a:lstStyle/>
          <a:p>
            <a:r>
              <a:rPr lang="en-US" dirty="0" smtClean="0"/>
              <a:t>Answer: Fractional Distillation</a:t>
            </a:r>
            <a:endParaRPr lang="en-US" dirty="0"/>
          </a:p>
        </p:txBody>
      </p:sp>
      <p:pic>
        <p:nvPicPr>
          <p:cNvPr id="6" name="Picture 5" descr="fractional distillation.png"/>
          <p:cNvPicPr>
            <a:picLocks noChangeAspect="1"/>
          </p:cNvPicPr>
          <p:nvPr/>
        </p:nvPicPr>
        <p:blipFill>
          <a:blip r:embed="rId3" cstate="print"/>
          <a:stretch>
            <a:fillRect/>
          </a:stretch>
        </p:blipFill>
        <p:spPr>
          <a:xfrm>
            <a:off x="609600" y="2895600"/>
            <a:ext cx="3542857" cy="357142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aradigmscience.com/powerpoint%20presentations/Zenitech_NATURALS_revised_v2_p2_files/slide0022_background.jpg"/>
          <p:cNvPicPr>
            <a:picLocks noChangeAspect="1" noChangeArrowheads="1"/>
          </p:cNvPicPr>
          <p:nvPr/>
        </p:nvPicPr>
        <p:blipFill>
          <a:blip r:embed="rId2" cstate="print"/>
          <a:srcRect/>
          <a:stretch>
            <a:fillRect/>
          </a:stretch>
        </p:blipFill>
        <p:spPr bwMode="auto">
          <a:xfrm>
            <a:off x="0" y="0"/>
            <a:ext cx="9144000" cy="6849438"/>
          </a:xfrm>
          <a:prstGeom prst="rect">
            <a:avLst/>
          </a:prstGeom>
          <a:noFill/>
        </p:spPr>
      </p:pic>
      <p:sp>
        <p:nvSpPr>
          <p:cNvPr id="2" name="Title 1"/>
          <p:cNvSpPr>
            <a:spLocks noGrp="1"/>
          </p:cNvSpPr>
          <p:nvPr>
            <p:ph type="title"/>
          </p:nvPr>
        </p:nvSpPr>
        <p:spPr/>
        <p:txBody>
          <a:bodyPr/>
          <a:lstStyle/>
          <a:p>
            <a:r>
              <a:rPr lang="en-US" dirty="0" smtClean="0">
                <a:latin typeface="A bite" pitchFamily="2" charset="0"/>
              </a:rPr>
              <a:t>What Is It</a:t>
            </a:r>
            <a:endParaRPr lang="en-US" dirty="0">
              <a:latin typeface="A bite" pitchFamily="2" charset="0"/>
            </a:endParaRPr>
          </a:p>
        </p:txBody>
      </p:sp>
      <p:sp>
        <p:nvSpPr>
          <p:cNvPr id="3" name="Content Placeholder 2"/>
          <p:cNvSpPr>
            <a:spLocks noGrp="1"/>
          </p:cNvSpPr>
          <p:nvPr>
            <p:ph idx="1"/>
          </p:nvPr>
        </p:nvSpPr>
        <p:spPr>
          <a:xfrm>
            <a:off x="457200" y="1600201"/>
            <a:ext cx="8229600" cy="1905000"/>
          </a:xfrm>
        </p:spPr>
        <p:txBody>
          <a:bodyPr/>
          <a:lstStyle/>
          <a:p>
            <a:pPr>
              <a:buNone/>
            </a:pPr>
            <a:r>
              <a:rPr lang="en-US" dirty="0" smtClean="0"/>
              <a:t>    A </a:t>
            </a:r>
            <a:r>
              <a:rPr lang="en-US" dirty="0"/>
              <a:t>positively charged particle that is a part of the nucleus of an atom.</a:t>
            </a:r>
          </a:p>
        </p:txBody>
      </p:sp>
      <p:sp>
        <p:nvSpPr>
          <p:cNvPr id="5" name="Rectangle 4"/>
          <p:cNvSpPr/>
          <p:nvPr/>
        </p:nvSpPr>
        <p:spPr>
          <a:xfrm>
            <a:off x="3124200" y="2667000"/>
            <a:ext cx="2971800" cy="369332"/>
          </a:xfrm>
          <a:prstGeom prst="rect">
            <a:avLst/>
          </a:prstGeom>
        </p:spPr>
        <p:txBody>
          <a:bodyPr wrap="square">
            <a:spAutoFit/>
          </a:bodyPr>
          <a:lstStyle/>
          <a:p>
            <a:r>
              <a:rPr lang="en-US" dirty="0" smtClean="0"/>
              <a:t>Answer: Proton</a:t>
            </a:r>
            <a:endParaRPr lang="en-US" dirty="0"/>
          </a:p>
        </p:txBody>
      </p:sp>
      <p:pic>
        <p:nvPicPr>
          <p:cNvPr id="6" name="Picture 5" descr="atom.jpg"/>
          <p:cNvPicPr>
            <a:picLocks noChangeAspect="1"/>
          </p:cNvPicPr>
          <p:nvPr/>
        </p:nvPicPr>
        <p:blipFill>
          <a:blip r:embed="rId3" cstate="print"/>
          <a:stretch>
            <a:fillRect/>
          </a:stretch>
        </p:blipFill>
        <p:spPr>
          <a:xfrm>
            <a:off x="609600" y="3200400"/>
            <a:ext cx="2943225" cy="314325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TotalTime>
  <Words>804</Words>
  <Application>Microsoft Office PowerPoint</Application>
  <PresentationFormat>On-screen Show (4:3)</PresentationFormat>
  <Paragraphs>107</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Chemistry</vt:lpstr>
      <vt:lpstr>Slide 2</vt:lpstr>
      <vt:lpstr>What is Chemistry</vt:lpstr>
      <vt:lpstr>Discovery Cards</vt:lpstr>
      <vt:lpstr>Prepare your Cards</vt:lpstr>
      <vt:lpstr>What Is It</vt:lpstr>
      <vt:lpstr>What Is It</vt:lpstr>
      <vt:lpstr>What Is It</vt:lpstr>
      <vt:lpstr>What Is It</vt:lpstr>
      <vt:lpstr>What Is It</vt:lpstr>
      <vt:lpstr>What Is It</vt:lpstr>
      <vt:lpstr>What Is It</vt:lpstr>
      <vt:lpstr>What Is It</vt:lpstr>
      <vt:lpstr>What Is It</vt:lpstr>
      <vt:lpstr>What Is It</vt:lpstr>
      <vt:lpstr>What Is It</vt:lpstr>
      <vt:lpstr>What Is It</vt:lpstr>
      <vt:lpstr>What Is It</vt:lpstr>
      <vt:lpstr>What Is It</vt:lpstr>
      <vt:lpstr>Slide 20</vt:lpstr>
      <vt:lpstr>What Is It</vt:lpstr>
      <vt:lpstr>What Gases Extinguish  life</vt:lpstr>
      <vt:lpstr>Carbon Monoxide</vt:lpstr>
      <vt:lpstr>Properties of Matter Video</vt:lpstr>
      <vt:lpstr>Slide 25</vt:lpstr>
      <vt:lpstr>Chemistry and Forensics Video</vt:lpstr>
      <vt:lpstr>Experiments and  activities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dc:title>
  <dc:creator> </dc:creator>
  <cp:lastModifiedBy> </cp:lastModifiedBy>
  <cp:revision>5</cp:revision>
  <dcterms:created xsi:type="dcterms:W3CDTF">2011-03-14T19:12:54Z</dcterms:created>
  <dcterms:modified xsi:type="dcterms:W3CDTF">2011-03-14T20:12:42Z</dcterms:modified>
</cp:coreProperties>
</file>